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76" r:id="rId6"/>
    <p:sldId id="260" r:id="rId7"/>
    <p:sldId id="261" r:id="rId8"/>
    <p:sldId id="262" r:id="rId9"/>
    <p:sldId id="263" r:id="rId10"/>
    <p:sldId id="278" r:id="rId11"/>
    <p:sldId id="264" r:id="rId12"/>
    <p:sldId id="265" r:id="rId13"/>
    <p:sldId id="266" r:id="rId14"/>
    <p:sldId id="267" r:id="rId15"/>
    <p:sldId id="268" r:id="rId16"/>
    <p:sldId id="271" r:id="rId17"/>
    <p:sldId id="273" r:id="rId18"/>
    <p:sldId id="272" r:id="rId19"/>
    <p:sldId id="269" r:id="rId20"/>
  </p:sldIdLst>
  <p:sldSz cx="18288000" cy="10287000"/>
  <p:notesSz cx="6858000" cy="9144000"/>
  <p:embeddedFontLst>
    <p:embeddedFont>
      <p:font typeface="Canva Sans Bold" panose="020B0604020202020204" charset="0"/>
      <p:regular r:id="rId22"/>
    </p:embeddedFont>
    <p:embeddedFont>
      <p:font typeface="Cooper Hewitt 1 Bold" panose="020B0604020202020204" charset="0"/>
      <p:regular r:id="rId23"/>
    </p:embeddedFont>
    <p:embeddedFont>
      <p:font typeface="Cooper Hewitt 2" panose="020B0604020202020204" charset="0"/>
      <p:regular r:id="rId24"/>
    </p:embeddedFont>
    <p:embeddedFont>
      <p:font typeface="Cooper Hewitt 2 Bold" panose="020B0604020202020204" charset="0"/>
      <p:regular r:id="rId25"/>
    </p:embeddedFont>
    <p:embeddedFont>
      <p:font typeface="Segoe UI" panose="020B0502040204020203" pitchFamily="34" charset="0"/>
      <p:regular r:id="rId26"/>
      <p:bold r:id="rId27"/>
      <p:italic r:id="rId28"/>
      <p:boldItalic r:id="rId29"/>
    </p:embeddedFont>
    <p:embeddedFont>
      <p:font typeface="Tahoma" panose="020B0604030504040204" pitchFamily="3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606E3C-7445-F706-0D0C-C1B5DA6BE881}" v="5" dt="2023-12-04T16:03:44.769"/>
    <p1510:client id="{7733AB5B-7EF6-CF42-1B5C-23845000CA23}" v="34" dt="2023-12-04T15:27:48.869"/>
    <p1510:client id="{7CB58CE2-DBB9-4313-A7BE-E37CED2BEF1C}" v="444" dt="2023-12-04T15:31:12.004"/>
    <p1510:client id="{E822B87F-1295-27ED-9185-E9221ABC341F}" v="951" dt="2023-12-04T14:07:27.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jinder Singh" userId="6c5c6a6d-75dc-4283-8573-09a640553b5f" providerId="ADAL" clId="{7CB58CE2-DBB9-4313-A7BE-E37CED2BEF1C}"/>
    <pc:docChg chg="undo custSel addSld delSld modSld">
      <pc:chgData name="Manjinder Singh" userId="6c5c6a6d-75dc-4283-8573-09a640553b5f" providerId="ADAL" clId="{7CB58CE2-DBB9-4313-A7BE-E37CED2BEF1C}" dt="2023-12-04T15:31:12.004" v="443" actId="1076"/>
      <pc:docMkLst>
        <pc:docMk/>
      </pc:docMkLst>
      <pc:sldChg chg="modSp mod modNotesTx">
        <pc:chgData name="Manjinder Singh" userId="6c5c6a6d-75dc-4283-8573-09a640553b5f" providerId="ADAL" clId="{7CB58CE2-DBB9-4313-A7BE-E37CED2BEF1C}" dt="2023-12-04T13:10:26.532" v="85" actId="2711"/>
        <pc:sldMkLst>
          <pc:docMk/>
          <pc:sldMk cId="0" sldId="256"/>
        </pc:sldMkLst>
        <pc:spChg chg="mod">
          <ac:chgData name="Manjinder Singh" userId="6c5c6a6d-75dc-4283-8573-09a640553b5f" providerId="ADAL" clId="{7CB58CE2-DBB9-4313-A7BE-E37CED2BEF1C}" dt="2023-12-04T13:10:26.532" v="85" actId="2711"/>
          <ac:spMkLst>
            <pc:docMk/>
            <pc:sldMk cId="0" sldId="256"/>
            <ac:spMk id="2" creationId="{00000000-0000-0000-0000-000000000000}"/>
          </ac:spMkLst>
        </pc:spChg>
        <pc:spChg chg="mod">
          <ac:chgData name="Manjinder Singh" userId="6c5c6a6d-75dc-4283-8573-09a640553b5f" providerId="ADAL" clId="{7CB58CE2-DBB9-4313-A7BE-E37CED2BEF1C}" dt="2023-12-04T13:10:26.532" v="85" actId="2711"/>
          <ac:spMkLst>
            <pc:docMk/>
            <pc:sldMk cId="0" sldId="256"/>
            <ac:spMk id="4" creationId="{00000000-0000-0000-0000-000000000000}"/>
          </ac:spMkLst>
        </pc:spChg>
        <pc:spChg chg="mod">
          <ac:chgData name="Manjinder Singh" userId="6c5c6a6d-75dc-4283-8573-09a640553b5f" providerId="ADAL" clId="{7CB58CE2-DBB9-4313-A7BE-E37CED2BEF1C}" dt="2023-12-04T13:10:26.532" v="85" actId="2711"/>
          <ac:spMkLst>
            <pc:docMk/>
            <pc:sldMk cId="0" sldId="256"/>
            <ac:spMk id="5" creationId="{00000000-0000-0000-0000-000000000000}"/>
          </ac:spMkLst>
        </pc:spChg>
        <pc:spChg chg="mod">
          <ac:chgData name="Manjinder Singh" userId="6c5c6a6d-75dc-4283-8573-09a640553b5f" providerId="ADAL" clId="{7CB58CE2-DBB9-4313-A7BE-E37CED2BEF1C}" dt="2023-12-04T13:10:26.532" v="85" actId="2711"/>
          <ac:spMkLst>
            <pc:docMk/>
            <pc:sldMk cId="0" sldId="256"/>
            <ac:spMk id="6" creationId="{00000000-0000-0000-0000-000000000000}"/>
          </ac:spMkLst>
        </pc:spChg>
      </pc:sldChg>
      <pc:sldChg chg="modSp mod modNotesTx">
        <pc:chgData name="Manjinder Singh" userId="6c5c6a6d-75dc-4283-8573-09a640553b5f" providerId="ADAL" clId="{7CB58CE2-DBB9-4313-A7BE-E37CED2BEF1C}" dt="2023-12-04T15:04:06.299" v="156" actId="20577"/>
        <pc:sldMkLst>
          <pc:docMk/>
          <pc:sldMk cId="0" sldId="257"/>
        </pc:sldMkLst>
        <pc:spChg chg="mod">
          <ac:chgData name="Manjinder Singh" userId="6c5c6a6d-75dc-4283-8573-09a640553b5f" providerId="ADAL" clId="{7CB58CE2-DBB9-4313-A7BE-E37CED2BEF1C}" dt="2023-12-04T13:10:09.978" v="84" actId="2711"/>
          <ac:spMkLst>
            <pc:docMk/>
            <pc:sldMk cId="0" sldId="257"/>
            <ac:spMk id="2" creationId="{00000000-0000-0000-0000-000000000000}"/>
          </ac:spMkLst>
        </pc:spChg>
        <pc:spChg chg="mod">
          <ac:chgData name="Manjinder Singh" userId="6c5c6a6d-75dc-4283-8573-09a640553b5f" providerId="ADAL" clId="{7CB58CE2-DBB9-4313-A7BE-E37CED2BEF1C}" dt="2023-12-04T13:10:09.978" v="84" actId="2711"/>
          <ac:spMkLst>
            <pc:docMk/>
            <pc:sldMk cId="0" sldId="257"/>
            <ac:spMk id="4" creationId="{00000000-0000-0000-0000-000000000000}"/>
          </ac:spMkLst>
        </pc:spChg>
        <pc:spChg chg="mod">
          <ac:chgData name="Manjinder Singh" userId="6c5c6a6d-75dc-4283-8573-09a640553b5f" providerId="ADAL" clId="{7CB58CE2-DBB9-4313-A7BE-E37CED2BEF1C}" dt="2023-12-04T13:10:09.978" v="84" actId="2711"/>
          <ac:spMkLst>
            <pc:docMk/>
            <pc:sldMk cId="0" sldId="257"/>
            <ac:spMk id="5" creationId="{00000000-0000-0000-0000-000000000000}"/>
          </ac:spMkLst>
        </pc:spChg>
        <pc:spChg chg="mod">
          <ac:chgData name="Manjinder Singh" userId="6c5c6a6d-75dc-4283-8573-09a640553b5f" providerId="ADAL" clId="{7CB58CE2-DBB9-4313-A7BE-E37CED2BEF1C}" dt="2023-12-04T13:10:09.978" v="84" actId="2711"/>
          <ac:spMkLst>
            <pc:docMk/>
            <pc:sldMk cId="0" sldId="257"/>
            <ac:spMk id="6" creationId="{00000000-0000-0000-0000-000000000000}"/>
          </ac:spMkLst>
        </pc:spChg>
      </pc:sldChg>
      <pc:sldChg chg="modSp mod modNotesTx">
        <pc:chgData name="Manjinder Singh" userId="6c5c6a6d-75dc-4283-8573-09a640553b5f" providerId="ADAL" clId="{7CB58CE2-DBB9-4313-A7BE-E37CED2BEF1C}" dt="2023-12-04T15:05:27.806" v="197" actId="113"/>
        <pc:sldMkLst>
          <pc:docMk/>
          <pc:sldMk cId="0" sldId="258"/>
        </pc:sldMkLst>
        <pc:spChg chg="mod">
          <ac:chgData name="Manjinder Singh" userId="6c5c6a6d-75dc-4283-8573-09a640553b5f" providerId="ADAL" clId="{7CB58CE2-DBB9-4313-A7BE-E37CED2BEF1C}" dt="2023-12-04T13:10:02.855" v="83" actId="2711"/>
          <ac:spMkLst>
            <pc:docMk/>
            <pc:sldMk cId="0" sldId="258"/>
            <ac:spMk id="2" creationId="{00000000-0000-0000-0000-000000000000}"/>
          </ac:spMkLst>
        </pc:spChg>
        <pc:spChg chg="mod">
          <ac:chgData name="Manjinder Singh" userId="6c5c6a6d-75dc-4283-8573-09a640553b5f" providerId="ADAL" clId="{7CB58CE2-DBB9-4313-A7BE-E37CED2BEF1C}" dt="2023-12-04T13:09:54.191" v="82" actId="2711"/>
          <ac:spMkLst>
            <pc:docMk/>
            <pc:sldMk cId="0" sldId="258"/>
            <ac:spMk id="3" creationId="{00000000-0000-0000-0000-000000000000}"/>
          </ac:spMkLst>
        </pc:spChg>
      </pc:sldChg>
      <pc:sldChg chg="addSp delSp modSp mod modNotesTx">
        <pc:chgData name="Manjinder Singh" userId="6c5c6a6d-75dc-4283-8573-09a640553b5f" providerId="ADAL" clId="{7CB58CE2-DBB9-4313-A7BE-E37CED2BEF1C}" dt="2023-12-04T13:19:31.362" v="111" actId="478"/>
        <pc:sldMkLst>
          <pc:docMk/>
          <pc:sldMk cId="0" sldId="259"/>
        </pc:sldMkLst>
        <pc:grpChg chg="mod">
          <ac:chgData name="Manjinder Singh" userId="6c5c6a6d-75dc-4283-8573-09a640553b5f" providerId="ADAL" clId="{7CB58CE2-DBB9-4313-A7BE-E37CED2BEF1C}" dt="2023-12-04T13:18:27.633" v="106" actId="1076"/>
          <ac:grpSpMkLst>
            <pc:docMk/>
            <pc:sldMk cId="0" sldId="259"/>
            <ac:grpSpMk id="3" creationId="{00000000-0000-0000-0000-000000000000}"/>
          </ac:grpSpMkLst>
        </pc:grpChg>
        <pc:picChg chg="add mod">
          <ac:chgData name="Manjinder Singh" userId="6c5c6a6d-75dc-4283-8573-09a640553b5f" providerId="ADAL" clId="{7CB58CE2-DBB9-4313-A7BE-E37CED2BEF1C}" dt="2023-12-04T13:18:39.426" v="109" actId="1076"/>
          <ac:picMkLst>
            <pc:docMk/>
            <pc:sldMk cId="0" sldId="259"/>
            <ac:picMk id="1026" creationId="{6F7AF0F0-2133-EE5E-2846-8912B83AF346}"/>
          </ac:picMkLst>
        </pc:picChg>
        <pc:picChg chg="add del">
          <ac:chgData name="Manjinder Singh" userId="6c5c6a6d-75dc-4283-8573-09a640553b5f" providerId="ADAL" clId="{7CB58CE2-DBB9-4313-A7BE-E37CED2BEF1C}" dt="2023-12-04T13:19:31.362" v="111" actId="478"/>
          <ac:picMkLst>
            <pc:docMk/>
            <pc:sldMk cId="0" sldId="259"/>
            <ac:picMk id="1028" creationId="{9BEE681D-5057-8FE9-8F63-55E8AAEFE667}"/>
          </ac:picMkLst>
        </pc:picChg>
      </pc:sldChg>
      <pc:sldChg chg="modSp mod modNotesTx">
        <pc:chgData name="Manjinder Singh" userId="6c5c6a6d-75dc-4283-8573-09a640553b5f" providerId="ADAL" clId="{7CB58CE2-DBB9-4313-A7BE-E37CED2BEF1C}" dt="2023-12-04T15:31:12.004" v="443" actId="1076"/>
        <pc:sldMkLst>
          <pc:docMk/>
          <pc:sldMk cId="0" sldId="260"/>
        </pc:sldMkLst>
        <pc:spChg chg="mod">
          <ac:chgData name="Manjinder Singh" userId="6c5c6a6d-75dc-4283-8573-09a640553b5f" providerId="ADAL" clId="{7CB58CE2-DBB9-4313-A7BE-E37CED2BEF1C}" dt="2023-12-04T15:31:12.004" v="443" actId="1076"/>
          <ac:spMkLst>
            <pc:docMk/>
            <pc:sldMk cId="0" sldId="260"/>
            <ac:spMk id="7" creationId="{00000000-0000-0000-0000-000000000000}"/>
          </ac:spMkLst>
        </pc:spChg>
      </pc:sldChg>
      <pc:sldChg chg="addSp delSp modSp new del mod">
        <pc:chgData name="Manjinder Singh" userId="6c5c6a6d-75dc-4283-8573-09a640553b5f" providerId="ADAL" clId="{7CB58CE2-DBB9-4313-A7BE-E37CED2BEF1C}" dt="2023-12-04T15:16:57.029" v="245" actId="47"/>
        <pc:sldMkLst>
          <pc:docMk/>
          <pc:sldMk cId="1092952114" sldId="274"/>
        </pc:sldMkLst>
        <pc:picChg chg="add del mod">
          <ac:chgData name="Manjinder Singh" userId="6c5c6a6d-75dc-4283-8573-09a640553b5f" providerId="ADAL" clId="{7CB58CE2-DBB9-4313-A7BE-E37CED2BEF1C}" dt="2023-12-04T15:16:01.564" v="230" actId="21"/>
          <ac:picMkLst>
            <pc:docMk/>
            <pc:sldMk cId="1092952114" sldId="274"/>
            <ac:picMk id="3" creationId="{7D7389C4-D7D2-DF0E-1197-93DD84FEF769}"/>
          </ac:picMkLst>
        </pc:picChg>
        <pc:picChg chg="add del mod">
          <ac:chgData name="Manjinder Singh" userId="6c5c6a6d-75dc-4283-8573-09a640553b5f" providerId="ADAL" clId="{7CB58CE2-DBB9-4313-A7BE-E37CED2BEF1C}" dt="2023-12-04T15:16:01.564" v="230" actId="21"/>
          <ac:picMkLst>
            <pc:docMk/>
            <pc:sldMk cId="1092952114" sldId="274"/>
            <ac:picMk id="5" creationId="{B50F684F-18A9-2F52-9E69-D716581D55C2}"/>
          </ac:picMkLst>
        </pc:picChg>
        <pc:picChg chg="add del mod">
          <ac:chgData name="Manjinder Singh" userId="6c5c6a6d-75dc-4283-8573-09a640553b5f" providerId="ADAL" clId="{7CB58CE2-DBB9-4313-A7BE-E37CED2BEF1C}" dt="2023-12-04T15:16:01.564" v="230" actId="21"/>
          <ac:picMkLst>
            <pc:docMk/>
            <pc:sldMk cId="1092952114" sldId="274"/>
            <ac:picMk id="7" creationId="{CF584D8E-C554-DC36-7E55-30B7E1875D30}"/>
          </ac:picMkLst>
        </pc:picChg>
      </pc:sldChg>
      <pc:sldChg chg="add del setBg">
        <pc:chgData name="Manjinder Singh" userId="6c5c6a6d-75dc-4283-8573-09a640553b5f" providerId="ADAL" clId="{7CB58CE2-DBB9-4313-A7BE-E37CED2BEF1C}" dt="2023-12-04T15:15:26.756" v="213" actId="47"/>
        <pc:sldMkLst>
          <pc:docMk/>
          <pc:sldMk cId="1939966485" sldId="275"/>
        </pc:sldMkLst>
      </pc:sldChg>
      <pc:sldChg chg="addSp delSp modSp add mod setBg modNotesTx">
        <pc:chgData name="Manjinder Singh" userId="6c5c6a6d-75dc-4283-8573-09a640553b5f" providerId="ADAL" clId="{7CB58CE2-DBB9-4313-A7BE-E37CED2BEF1C}" dt="2023-12-04T15:17:05.821" v="246" actId="6549"/>
        <pc:sldMkLst>
          <pc:docMk/>
          <pc:sldMk cId="1845026762" sldId="276"/>
        </pc:sldMkLst>
        <pc:spChg chg="mod">
          <ac:chgData name="Manjinder Singh" userId="6c5c6a6d-75dc-4283-8573-09a640553b5f" providerId="ADAL" clId="{7CB58CE2-DBB9-4313-A7BE-E37CED2BEF1C}" dt="2023-12-04T15:16:29.224" v="235" actId="1076"/>
          <ac:spMkLst>
            <pc:docMk/>
            <pc:sldMk cId="1845026762" sldId="276"/>
            <ac:spMk id="2" creationId="{00000000-0000-0000-0000-000000000000}"/>
          </ac:spMkLst>
        </pc:spChg>
        <pc:spChg chg="ord topLvl">
          <ac:chgData name="Manjinder Singh" userId="6c5c6a6d-75dc-4283-8573-09a640553b5f" providerId="ADAL" clId="{7CB58CE2-DBB9-4313-A7BE-E37CED2BEF1C}" dt="2023-12-04T15:16:24.786" v="234" actId="26606"/>
          <ac:spMkLst>
            <pc:docMk/>
            <pc:sldMk cId="1845026762" sldId="276"/>
            <ac:spMk id="4" creationId="{00000000-0000-0000-0000-000000000000}"/>
          </ac:spMkLst>
        </pc:spChg>
        <pc:spChg chg="del mod topLvl">
          <ac:chgData name="Manjinder Singh" userId="6c5c6a6d-75dc-4283-8573-09a640553b5f" providerId="ADAL" clId="{7CB58CE2-DBB9-4313-A7BE-E37CED2BEF1C}" dt="2023-12-04T15:15:49.659" v="228" actId="478"/>
          <ac:spMkLst>
            <pc:docMk/>
            <pc:sldMk cId="1845026762" sldId="276"/>
            <ac:spMk id="5" creationId="{00000000-0000-0000-0000-000000000000}"/>
          </ac:spMkLst>
        </pc:spChg>
        <pc:spChg chg="add del">
          <ac:chgData name="Manjinder Singh" userId="6c5c6a6d-75dc-4283-8573-09a640553b5f" providerId="ADAL" clId="{7CB58CE2-DBB9-4313-A7BE-E37CED2BEF1C}" dt="2023-12-04T15:16:24.786" v="234" actId="26606"/>
          <ac:spMkLst>
            <pc:docMk/>
            <pc:sldMk cId="1845026762" sldId="276"/>
            <ac:spMk id="13" creationId="{C3896A03-3945-419A-B66B-4EE266EDD152}"/>
          </ac:spMkLst>
        </pc:spChg>
        <pc:spChg chg="add del">
          <ac:chgData name="Manjinder Singh" userId="6c5c6a6d-75dc-4283-8573-09a640553b5f" providerId="ADAL" clId="{7CB58CE2-DBB9-4313-A7BE-E37CED2BEF1C}" dt="2023-12-04T15:16:24.786" v="234" actId="26606"/>
          <ac:spMkLst>
            <pc:docMk/>
            <pc:sldMk cId="1845026762" sldId="276"/>
            <ac:spMk id="15" creationId="{B34F5AD2-EDBD-4BBD-A55C-EAFFD0C7097A}"/>
          </ac:spMkLst>
        </pc:spChg>
        <pc:spChg chg="add del">
          <ac:chgData name="Manjinder Singh" userId="6c5c6a6d-75dc-4283-8573-09a640553b5f" providerId="ADAL" clId="{7CB58CE2-DBB9-4313-A7BE-E37CED2BEF1C}" dt="2023-12-04T15:16:24.786" v="234" actId="26606"/>
          <ac:spMkLst>
            <pc:docMk/>
            <pc:sldMk cId="1845026762" sldId="276"/>
            <ac:spMk id="17" creationId="{6832F003-FCA6-4CFB-A2EA-308F3AA257D1}"/>
          </ac:spMkLst>
        </pc:spChg>
        <pc:grpChg chg="del">
          <ac:chgData name="Manjinder Singh" userId="6c5c6a6d-75dc-4283-8573-09a640553b5f" providerId="ADAL" clId="{7CB58CE2-DBB9-4313-A7BE-E37CED2BEF1C}" dt="2023-12-04T15:15:49.659" v="228" actId="478"/>
          <ac:grpSpMkLst>
            <pc:docMk/>
            <pc:sldMk cId="1845026762" sldId="276"/>
            <ac:grpSpMk id="3" creationId="{00000000-0000-0000-0000-000000000000}"/>
          </ac:grpSpMkLst>
        </pc:grpChg>
        <pc:picChg chg="add mod ord">
          <ac:chgData name="Manjinder Singh" userId="6c5c6a6d-75dc-4283-8573-09a640553b5f" providerId="ADAL" clId="{7CB58CE2-DBB9-4313-A7BE-E37CED2BEF1C}" dt="2023-12-04T15:16:35.458" v="238" actId="1076"/>
          <ac:picMkLst>
            <pc:docMk/>
            <pc:sldMk cId="1845026762" sldId="276"/>
            <ac:picMk id="6" creationId="{850B44D5-9335-EE79-0B94-BD02961F328F}"/>
          </ac:picMkLst>
        </pc:picChg>
        <pc:picChg chg="add mod ord">
          <ac:chgData name="Manjinder Singh" userId="6c5c6a6d-75dc-4283-8573-09a640553b5f" providerId="ADAL" clId="{7CB58CE2-DBB9-4313-A7BE-E37CED2BEF1C}" dt="2023-12-04T15:16:30.951" v="236" actId="1076"/>
          <ac:picMkLst>
            <pc:docMk/>
            <pc:sldMk cId="1845026762" sldId="276"/>
            <ac:picMk id="7" creationId="{0D58A2D9-54E1-2C2B-A5AC-440439390766}"/>
          </ac:picMkLst>
        </pc:picChg>
        <pc:picChg chg="add mod">
          <ac:chgData name="Manjinder Singh" userId="6c5c6a6d-75dc-4283-8573-09a640553b5f" providerId="ADAL" clId="{7CB58CE2-DBB9-4313-A7BE-E37CED2BEF1C}" dt="2023-12-04T15:16:53.178" v="244" actId="14100"/>
          <ac:picMkLst>
            <pc:docMk/>
            <pc:sldMk cId="1845026762" sldId="276"/>
            <ac:picMk id="8" creationId="{C0B24001-DF1D-AEF5-80E5-AF197D46A303}"/>
          </ac:picMkLst>
        </pc:picChg>
        <pc:picChg chg="del">
          <ac:chgData name="Manjinder Singh" userId="6c5c6a6d-75dc-4283-8573-09a640553b5f" providerId="ADAL" clId="{7CB58CE2-DBB9-4313-A7BE-E37CED2BEF1C}" dt="2023-12-04T15:15:51.247" v="229" actId="478"/>
          <ac:picMkLst>
            <pc:docMk/>
            <pc:sldMk cId="1845026762" sldId="276"/>
            <ac:picMk id="1026" creationId="{6F7AF0F0-2133-EE5E-2846-8912B83AF346}"/>
          </ac:picMkLst>
        </pc:picChg>
      </pc:sldChg>
    </pc:docChg>
  </pc:docChgLst>
  <pc:docChgLst>
    <pc:chgData name="Harbhajan Singh" userId="S::singh2i2@uwindsor.ca::7ca9ca65-564c-4605-a3e7-ddcdb2264bf9" providerId="AD" clId="Web-{7733AB5B-7EF6-CF42-1B5C-23845000CA23}"/>
    <pc:docChg chg="addSld delSld modSld">
      <pc:chgData name="Harbhajan Singh" userId="S::singh2i2@uwindsor.ca::7ca9ca65-564c-4605-a3e7-ddcdb2264bf9" providerId="AD" clId="Web-{7733AB5B-7EF6-CF42-1B5C-23845000CA23}" dt="2023-12-04T15:28:11.838" v="31"/>
      <pc:docMkLst>
        <pc:docMk/>
      </pc:docMkLst>
      <pc:sldChg chg="modNotes">
        <pc:chgData name="Harbhajan Singh" userId="S::singh2i2@uwindsor.ca::7ca9ca65-564c-4605-a3e7-ddcdb2264bf9" providerId="AD" clId="Web-{7733AB5B-7EF6-CF42-1B5C-23845000CA23}" dt="2023-12-04T15:17:19.990" v="4"/>
        <pc:sldMkLst>
          <pc:docMk/>
          <pc:sldMk cId="0" sldId="265"/>
        </pc:sldMkLst>
      </pc:sldChg>
      <pc:sldChg chg="addSp delSp modSp new del mod setBg">
        <pc:chgData name="Harbhajan Singh" userId="S::singh2i2@uwindsor.ca::7ca9ca65-564c-4605-a3e7-ddcdb2264bf9" providerId="AD" clId="Web-{7733AB5B-7EF6-CF42-1B5C-23845000CA23}" dt="2023-12-04T15:27:48.869" v="30"/>
        <pc:sldMkLst>
          <pc:docMk/>
          <pc:sldMk cId="3771862915" sldId="277"/>
        </pc:sldMkLst>
        <pc:spChg chg="add del">
          <ac:chgData name="Harbhajan Singh" userId="S::singh2i2@uwindsor.ca::7ca9ca65-564c-4605-a3e7-ddcdb2264bf9" providerId="AD" clId="Web-{7733AB5B-7EF6-CF42-1B5C-23845000CA23}" dt="2023-12-04T15:26:39.025" v="8"/>
          <ac:spMkLst>
            <pc:docMk/>
            <pc:sldMk cId="3771862915" sldId="277"/>
            <ac:spMk id="7" creationId="{42A4FC2C-047E-45A5-965D-8E1E3BF09BC6}"/>
          </ac:spMkLst>
        </pc:spChg>
        <pc:spChg chg="add">
          <ac:chgData name="Harbhajan Singh" userId="S::singh2i2@uwindsor.ca::7ca9ca65-564c-4605-a3e7-ddcdb2264bf9" providerId="AD" clId="Web-{7733AB5B-7EF6-CF42-1B5C-23845000CA23}" dt="2023-12-04T15:26:39.025" v="9"/>
          <ac:spMkLst>
            <pc:docMk/>
            <pc:sldMk cId="3771862915" sldId="277"/>
            <ac:spMk id="9" creationId="{6EE0B6E2-7CE8-4D86-87FC-4B58A7D8E759}"/>
          </ac:spMkLst>
        </pc:spChg>
        <pc:picChg chg="add del mod">
          <ac:chgData name="Harbhajan Singh" userId="S::singh2i2@uwindsor.ca::7ca9ca65-564c-4605-a3e7-ddcdb2264bf9" providerId="AD" clId="Web-{7733AB5B-7EF6-CF42-1B5C-23845000CA23}" dt="2023-12-04T15:27:05.056" v="17"/>
          <ac:picMkLst>
            <pc:docMk/>
            <pc:sldMk cId="3771862915" sldId="277"/>
            <ac:picMk id="2" creationId="{6B8E0C67-6EC7-1917-796D-D59FDB0512BC}"/>
          </ac:picMkLst>
        </pc:picChg>
      </pc:sldChg>
      <pc:sldChg chg="addSp delSp modSp add replId modNotes">
        <pc:chgData name="Harbhajan Singh" userId="S::singh2i2@uwindsor.ca::7ca9ca65-564c-4605-a3e7-ddcdb2264bf9" providerId="AD" clId="Web-{7733AB5B-7EF6-CF42-1B5C-23845000CA23}" dt="2023-12-04T15:28:11.838" v="31"/>
        <pc:sldMkLst>
          <pc:docMk/>
          <pc:sldMk cId="1360340976" sldId="278"/>
        </pc:sldMkLst>
        <pc:spChg chg="del">
          <ac:chgData name="Harbhajan Singh" userId="S::singh2i2@uwindsor.ca::7ca9ca65-564c-4605-a3e7-ddcdb2264bf9" providerId="AD" clId="Web-{7733AB5B-7EF6-CF42-1B5C-23845000CA23}" dt="2023-12-04T15:27:21.666" v="24"/>
          <ac:spMkLst>
            <pc:docMk/>
            <pc:sldMk cId="1360340976" sldId="278"/>
            <ac:spMk id="3" creationId="{00000000-0000-0000-0000-000000000000}"/>
          </ac:spMkLst>
        </pc:spChg>
        <pc:spChg chg="mod">
          <ac:chgData name="Harbhajan Singh" userId="S::singh2i2@uwindsor.ca::7ca9ca65-564c-4605-a3e7-ddcdb2264bf9" providerId="AD" clId="Web-{7733AB5B-7EF6-CF42-1B5C-23845000CA23}" dt="2023-12-04T15:27:03.010" v="16" actId="20577"/>
          <ac:spMkLst>
            <pc:docMk/>
            <pc:sldMk cId="1360340976" sldId="278"/>
            <ac:spMk id="5" creationId="{00000000-0000-0000-0000-000000000000}"/>
          </ac:spMkLst>
        </pc:spChg>
        <pc:spChg chg="mod">
          <ac:chgData name="Harbhajan Singh" userId="S::singh2i2@uwindsor.ca::7ca9ca65-564c-4605-a3e7-ddcdb2264bf9" providerId="AD" clId="Web-{7733AB5B-7EF6-CF42-1B5C-23845000CA23}" dt="2023-12-04T15:27:19.431" v="23" actId="20577"/>
          <ac:spMkLst>
            <pc:docMk/>
            <pc:sldMk cId="1360340976" sldId="278"/>
            <ac:spMk id="6" creationId="{00000000-0000-0000-0000-000000000000}"/>
          </ac:spMkLst>
        </pc:spChg>
        <pc:spChg chg="del">
          <ac:chgData name="Harbhajan Singh" userId="S::singh2i2@uwindsor.ca::7ca9ca65-564c-4605-a3e7-ddcdb2264bf9" providerId="AD" clId="Web-{7733AB5B-7EF6-CF42-1B5C-23845000CA23}" dt="2023-12-04T15:27:27.197" v="25"/>
          <ac:spMkLst>
            <pc:docMk/>
            <pc:sldMk cId="1360340976" sldId="278"/>
            <ac:spMk id="7" creationId="{00000000-0000-0000-0000-000000000000}"/>
          </ac:spMkLst>
        </pc:spChg>
        <pc:picChg chg="add mod">
          <ac:chgData name="Harbhajan Singh" userId="S::singh2i2@uwindsor.ca::7ca9ca65-564c-4605-a3e7-ddcdb2264bf9" providerId="AD" clId="Web-{7733AB5B-7EF6-CF42-1B5C-23845000CA23}" dt="2023-12-04T15:27:42.838" v="29" actId="14100"/>
          <ac:picMkLst>
            <pc:docMk/>
            <pc:sldMk cId="1360340976" sldId="278"/>
            <ac:picMk id="2" creationId="{84C1D6F9-1897-7CED-D85F-AF13726F826B}"/>
          </ac:picMkLst>
        </pc:picChg>
      </pc:sldChg>
    </pc:docChg>
  </pc:docChgLst>
  <pc:docChgLst>
    <pc:chgData name="Harbhajan Singh" userId="S::singh2i2@uwindsor.ca::7ca9ca65-564c-4605-a3e7-ddcdb2264bf9" providerId="AD" clId="Web-{E822B87F-1295-27ED-9185-E9221ABC341F}"/>
    <pc:docChg chg="modSld">
      <pc:chgData name="Harbhajan Singh" userId="S::singh2i2@uwindsor.ca::7ca9ca65-564c-4605-a3e7-ddcdb2264bf9" providerId="AD" clId="Web-{E822B87F-1295-27ED-9185-E9221ABC341F}" dt="2023-12-04T14:24:39.220" v="1951"/>
      <pc:docMkLst>
        <pc:docMk/>
      </pc:docMkLst>
      <pc:sldChg chg="addSp delSp modSp modNotes">
        <pc:chgData name="Harbhajan Singh" userId="S::singh2i2@uwindsor.ca::7ca9ca65-564c-4605-a3e7-ddcdb2264bf9" providerId="AD" clId="Web-{E822B87F-1295-27ED-9185-E9221ABC341F}" dt="2023-12-04T14:23:35.720" v="1927"/>
        <pc:sldMkLst>
          <pc:docMk/>
          <pc:sldMk cId="0" sldId="261"/>
        </pc:sldMkLst>
        <pc:spChg chg="del mod">
          <ac:chgData name="Harbhajan Singh" userId="S::singh2i2@uwindsor.ca::7ca9ca65-564c-4605-a3e7-ddcdb2264bf9" providerId="AD" clId="Web-{E822B87F-1295-27ED-9185-E9221ABC341F}" dt="2023-12-04T12:38:18.267" v="38"/>
          <ac:spMkLst>
            <pc:docMk/>
            <pc:sldMk cId="0" sldId="261"/>
            <ac:spMk id="2" creationId="{00000000-0000-0000-0000-000000000000}"/>
          </ac:spMkLst>
        </pc:spChg>
        <pc:spChg chg="del mod">
          <ac:chgData name="Harbhajan Singh" userId="S::singh2i2@uwindsor.ca::7ca9ca65-564c-4605-a3e7-ddcdb2264bf9" providerId="AD" clId="Web-{E822B87F-1295-27ED-9185-E9221ABC341F}" dt="2023-12-04T12:42:46.537" v="136"/>
          <ac:spMkLst>
            <pc:docMk/>
            <pc:sldMk cId="0" sldId="261"/>
            <ac:spMk id="3" creationId="{00000000-0000-0000-0000-000000000000}"/>
          </ac:spMkLst>
        </pc:spChg>
        <pc:spChg chg="add del mod">
          <ac:chgData name="Harbhajan Singh" userId="S::singh2i2@uwindsor.ca::7ca9ca65-564c-4605-a3e7-ddcdb2264bf9" providerId="AD" clId="Web-{E822B87F-1295-27ED-9185-E9221ABC341F}" dt="2023-12-04T12:42:12.130" v="134"/>
          <ac:spMkLst>
            <pc:docMk/>
            <pc:sldMk cId="0" sldId="261"/>
            <ac:spMk id="4" creationId="{00000000-0000-0000-0000-000000000000}"/>
          </ac:spMkLst>
        </pc:spChg>
        <pc:spChg chg="mod">
          <ac:chgData name="Harbhajan Singh" userId="S::singh2i2@uwindsor.ca::7ca9ca65-564c-4605-a3e7-ddcdb2264bf9" providerId="AD" clId="Web-{E822B87F-1295-27ED-9185-E9221ABC341F}" dt="2023-12-04T12:44:09.257" v="144" actId="1076"/>
          <ac:spMkLst>
            <pc:docMk/>
            <pc:sldMk cId="0" sldId="261"/>
            <ac:spMk id="5" creationId="{00000000-0000-0000-0000-000000000000}"/>
          </ac:spMkLst>
        </pc:spChg>
        <pc:spChg chg="mod">
          <ac:chgData name="Harbhajan Singh" userId="S::singh2i2@uwindsor.ca::7ca9ca65-564c-4605-a3e7-ddcdb2264bf9" providerId="AD" clId="Web-{E822B87F-1295-27ED-9185-E9221ABC341F}" dt="2023-12-04T12:58:37.598" v="419"/>
          <ac:spMkLst>
            <pc:docMk/>
            <pc:sldMk cId="0" sldId="261"/>
            <ac:spMk id="7" creationId="{00000000-0000-0000-0000-000000000000}"/>
          </ac:spMkLst>
        </pc:spChg>
        <pc:spChg chg="mod">
          <ac:chgData name="Harbhajan Singh" userId="S::singh2i2@uwindsor.ca::7ca9ca65-564c-4605-a3e7-ddcdb2264bf9" providerId="AD" clId="Web-{E822B87F-1295-27ED-9185-E9221ABC341F}" dt="2023-12-04T12:58:22.066" v="418" actId="1076"/>
          <ac:spMkLst>
            <pc:docMk/>
            <pc:sldMk cId="0" sldId="261"/>
            <ac:spMk id="8" creationId="{00000000-0000-0000-0000-000000000000}"/>
          </ac:spMkLst>
        </pc:spChg>
        <pc:spChg chg="mod">
          <ac:chgData name="Harbhajan Singh" userId="S::singh2i2@uwindsor.ca::7ca9ca65-564c-4605-a3e7-ddcdb2264bf9" providerId="AD" clId="Web-{E822B87F-1295-27ED-9185-E9221ABC341F}" dt="2023-12-04T12:57:25.831" v="412"/>
          <ac:spMkLst>
            <pc:docMk/>
            <pc:sldMk cId="0" sldId="261"/>
            <ac:spMk id="9" creationId="{00000000-0000-0000-0000-000000000000}"/>
          </ac:spMkLst>
        </pc:spChg>
        <pc:spChg chg="add mod">
          <ac:chgData name="Harbhajan Singh" userId="S::singh2i2@uwindsor.ca::7ca9ca65-564c-4605-a3e7-ddcdb2264bf9" providerId="AD" clId="Web-{E822B87F-1295-27ED-9185-E9221ABC341F}" dt="2023-12-04T12:57:41.894" v="416" actId="20577"/>
          <ac:spMkLst>
            <pc:docMk/>
            <pc:sldMk cId="0" sldId="261"/>
            <ac:spMk id="10" creationId="{9067BB58-2F29-A5AB-C86A-A08A8E3DFD85}"/>
          </ac:spMkLst>
        </pc:spChg>
      </pc:sldChg>
      <pc:sldChg chg="addSp delSp modSp modNotes">
        <pc:chgData name="Harbhajan Singh" userId="S::singh2i2@uwindsor.ca::7ca9ca65-564c-4605-a3e7-ddcdb2264bf9" providerId="AD" clId="Web-{E822B87F-1295-27ED-9185-E9221ABC341F}" dt="2023-12-04T14:24:39.220" v="1951"/>
        <pc:sldMkLst>
          <pc:docMk/>
          <pc:sldMk cId="0" sldId="262"/>
        </pc:sldMkLst>
        <pc:spChg chg="add del">
          <ac:chgData name="Harbhajan Singh" userId="S::singh2i2@uwindsor.ca::7ca9ca65-564c-4605-a3e7-ddcdb2264bf9" providerId="AD" clId="Web-{E822B87F-1295-27ED-9185-E9221ABC341F}" dt="2023-12-04T12:51:50.248" v="330"/>
          <ac:spMkLst>
            <pc:docMk/>
            <pc:sldMk cId="0" sldId="262"/>
            <ac:spMk id="2" creationId="{00000000-0000-0000-0000-000000000000}"/>
          </ac:spMkLst>
        </pc:spChg>
        <pc:spChg chg="del">
          <ac:chgData name="Harbhajan Singh" userId="S::singh2i2@uwindsor.ca::7ca9ca65-564c-4605-a3e7-ddcdb2264bf9" providerId="AD" clId="Web-{E822B87F-1295-27ED-9185-E9221ABC341F}" dt="2023-12-04T12:55:16.470" v="401"/>
          <ac:spMkLst>
            <pc:docMk/>
            <pc:sldMk cId="0" sldId="262"/>
            <ac:spMk id="3" creationId="{00000000-0000-0000-0000-000000000000}"/>
          </ac:spMkLst>
        </pc:spChg>
        <pc:spChg chg="del">
          <ac:chgData name="Harbhajan Singh" userId="S::singh2i2@uwindsor.ca::7ca9ca65-564c-4605-a3e7-ddcdb2264bf9" providerId="AD" clId="Web-{E822B87F-1295-27ED-9185-E9221ABC341F}" dt="2023-12-04T12:55:15.345" v="400"/>
          <ac:spMkLst>
            <pc:docMk/>
            <pc:sldMk cId="0" sldId="262"/>
            <ac:spMk id="4" creationId="{00000000-0000-0000-0000-000000000000}"/>
          </ac:spMkLst>
        </pc:spChg>
        <pc:spChg chg="mod">
          <ac:chgData name="Harbhajan Singh" userId="S::singh2i2@uwindsor.ca::7ca9ca65-564c-4605-a3e7-ddcdb2264bf9" providerId="AD" clId="Web-{E822B87F-1295-27ED-9185-E9221ABC341F}" dt="2023-12-04T12:56:35.689" v="408" actId="14100"/>
          <ac:spMkLst>
            <pc:docMk/>
            <pc:sldMk cId="0" sldId="262"/>
            <ac:spMk id="5" creationId="{00000000-0000-0000-0000-000000000000}"/>
          </ac:spMkLst>
        </pc:spChg>
        <pc:spChg chg="mod">
          <ac:chgData name="Harbhajan Singh" userId="S::singh2i2@uwindsor.ca::7ca9ca65-564c-4605-a3e7-ddcdb2264bf9" providerId="AD" clId="Web-{E822B87F-1295-27ED-9185-E9221ABC341F}" dt="2023-12-04T12:57:07.127" v="411"/>
          <ac:spMkLst>
            <pc:docMk/>
            <pc:sldMk cId="0" sldId="262"/>
            <ac:spMk id="9" creationId="{00000000-0000-0000-0000-000000000000}"/>
          </ac:spMkLst>
        </pc:spChg>
        <pc:spChg chg="add mod">
          <ac:chgData name="Harbhajan Singh" userId="S::singh2i2@uwindsor.ca::7ca9ca65-564c-4605-a3e7-ddcdb2264bf9" providerId="AD" clId="Web-{E822B87F-1295-27ED-9185-E9221ABC341F}" dt="2023-12-04T13:58:23.791" v="1813" actId="20577"/>
          <ac:spMkLst>
            <pc:docMk/>
            <pc:sldMk cId="0" sldId="262"/>
            <ac:spMk id="10" creationId="{4140E7A1-99EF-A2BC-FD8D-4E8CFFE02B9F}"/>
          </ac:spMkLst>
        </pc:spChg>
        <pc:grpChg chg="mod">
          <ac:chgData name="Harbhajan Singh" userId="S::singh2i2@uwindsor.ca::7ca9ca65-564c-4605-a3e7-ddcdb2264bf9" providerId="AD" clId="Web-{E822B87F-1295-27ED-9185-E9221ABC341F}" dt="2023-12-04T12:58:56.535" v="420" actId="1076"/>
          <ac:grpSpMkLst>
            <pc:docMk/>
            <pc:sldMk cId="0" sldId="262"/>
            <ac:grpSpMk id="6" creationId="{00000000-0000-0000-0000-000000000000}"/>
          </ac:grpSpMkLst>
        </pc:grpChg>
      </pc:sldChg>
      <pc:sldChg chg="addSp delSp modSp modNotes">
        <pc:chgData name="Harbhajan Singh" userId="S::singh2i2@uwindsor.ca::7ca9ca65-564c-4605-a3e7-ddcdb2264bf9" providerId="AD" clId="Web-{E822B87F-1295-27ED-9185-E9221ABC341F}" dt="2023-12-04T13:27:05.107" v="944"/>
        <pc:sldMkLst>
          <pc:docMk/>
          <pc:sldMk cId="0" sldId="263"/>
        </pc:sldMkLst>
        <pc:spChg chg="del mod">
          <ac:chgData name="Harbhajan Singh" userId="S::singh2i2@uwindsor.ca::7ca9ca65-564c-4605-a3e7-ddcdb2264bf9" providerId="AD" clId="Web-{E822B87F-1295-27ED-9185-E9221ABC341F}" dt="2023-12-04T13:04:56.306" v="566"/>
          <ac:spMkLst>
            <pc:docMk/>
            <pc:sldMk cId="0" sldId="263"/>
            <ac:spMk id="2" creationId="{00000000-0000-0000-0000-000000000000}"/>
          </ac:spMkLst>
        </pc:spChg>
        <pc:spChg chg="mod">
          <ac:chgData name="Harbhajan Singh" userId="S::singh2i2@uwindsor.ca::7ca9ca65-564c-4605-a3e7-ddcdb2264bf9" providerId="AD" clId="Web-{E822B87F-1295-27ED-9185-E9221ABC341F}" dt="2023-12-04T13:04:41.916" v="564" actId="14100"/>
          <ac:spMkLst>
            <pc:docMk/>
            <pc:sldMk cId="0" sldId="263"/>
            <ac:spMk id="3" creationId="{00000000-0000-0000-0000-000000000000}"/>
          </ac:spMkLst>
        </pc:spChg>
        <pc:spChg chg="mod">
          <ac:chgData name="Harbhajan Singh" userId="S::singh2i2@uwindsor.ca::7ca9ca65-564c-4605-a3e7-ddcdb2264bf9" providerId="AD" clId="Web-{E822B87F-1295-27ED-9185-E9221ABC341F}" dt="2023-12-04T13:07:56.934" v="584" actId="20577"/>
          <ac:spMkLst>
            <pc:docMk/>
            <pc:sldMk cId="0" sldId="263"/>
            <ac:spMk id="5" creationId="{00000000-0000-0000-0000-000000000000}"/>
          </ac:spMkLst>
        </pc:spChg>
        <pc:spChg chg="mod">
          <ac:chgData name="Harbhajan Singh" userId="S::singh2i2@uwindsor.ca::7ca9ca65-564c-4605-a3e7-ddcdb2264bf9" providerId="AD" clId="Web-{E822B87F-1295-27ED-9185-E9221ABC341F}" dt="2023-12-04T13:26:03.528" v="938" actId="20577"/>
          <ac:spMkLst>
            <pc:docMk/>
            <pc:sldMk cId="0" sldId="263"/>
            <ac:spMk id="6" creationId="{00000000-0000-0000-0000-000000000000}"/>
          </ac:spMkLst>
        </pc:spChg>
        <pc:spChg chg="mod">
          <ac:chgData name="Harbhajan Singh" userId="S::singh2i2@uwindsor.ca::7ca9ca65-564c-4605-a3e7-ddcdb2264bf9" providerId="AD" clId="Web-{E822B87F-1295-27ED-9185-E9221ABC341F}" dt="2023-12-04T13:04:47.603" v="565" actId="14100"/>
          <ac:spMkLst>
            <pc:docMk/>
            <pc:sldMk cId="0" sldId="263"/>
            <ac:spMk id="7" creationId="{00000000-0000-0000-0000-000000000000}"/>
          </ac:spMkLst>
        </pc:spChg>
        <pc:grpChg chg="add del">
          <ac:chgData name="Harbhajan Singh" userId="S::singh2i2@uwindsor.ca::7ca9ca65-564c-4605-a3e7-ddcdb2264bf9" providerId="AD" clId="Web-{E822B87F-1295-27ED-9185-E9221ABC341F}" dt="2023-12-04T13:06:08.620" v="577"/>
          <ac:grpSpMkLst>
            <pc:docMk/>
            <pc:sldMk cId="0" sldId="263"/>
            <ac:grpSpMk id="4" creationId="{00000000-0000-0000-0000-000000000000}"/>
          </ac:grpSpMkLst>
        </pc:grpChg>
      </pc:sldChg>
      <pc:sldChg chg="delSp modSp modNotes">
        <pc:chgData name="Harbhajan Singh" userId="S::singh2i2@uwindsor.ca::7ca9ca65-564c-4605-a3e7-ddcdb2264bf9" providerId="AD" clId="Web-{E822B87F-1295-27ED-9185-E9221ABC341F}" dt="2023-12-04T14:07:25.330" v="1852" actId="20577"/>
        <pc:sldMkLst>
          <pc:docMk/>
          <pc:sldMk cId="0" sldId="264"/>
        </pc:sldMkLst>
        <pc:spChg chg="del mod">
          <ac:chgData name="Harbhajan Singh" userId="S::singh2i2@uwindsor.ca::7ca9ca65-564c-4605-a3e7-ddcdb2264bf9" providerId="AD" clId="Web-{E822B87F-1295-27ED-9185-E9221ABC341F}" dt="2023-12-04T13:19:46.273" v="914"/>
          <ac:spMkLst>
            <pc:docMk/>
            <pc:sldMk cId="0" sldId="264"/>
            <ac:spMk id="2" creationId="{00000000-0000-0000-0000-000000000000}"/>
          </ac:spMkLst>
        </pc:spChg>
        <pc:spChg chg="mod">
          <ac:chgData name="Harbhajan Singh" userId="S::singh2i2@uwindsor.ca::7ca9ca65-564c-4605-a3e7-ddcdb2264bf9" providerId="AD" clId="Web-{E822B87F-1295-27ED-9185-E9221ABC341F}" dt="2023-12-04T13:20:29.914" v="919" actId="14100"/>
          <ac:spMkLst>
            <pc:docMk/>
            <pc:sldMk cId="0" sldId="264"/>
            <ac:spMk id="3" creationId="{00000000-0000-0000-0000-000000000000}"/>
          </ac:spMkLst>
        </pc:spChg>
        <pc:spChg chg="mod">
          <ac:chgData name="Harbhajan Singh" userId="S::singh2i2@uwindsor.ca::7ca9ca65-564c-4605-a3e7-ddcdb2264bf9" providerId="AD" clId="Web-{E822B87F-1295-27ED-9185-E9221ABC341F}" dt="2023-12-04T14:07:25.330" v="1852" actId="20577"/>
          <ac:spMkLst>
            <pc:docMk/>
            <pc:sldMk cId="0" sldId="264"/>
            <ac:spMk id="5" creationId="{00000000-0000-0000-0000-000000000000}"/>
          </ac:spMkLst>
        </pc:spChg>
        <pc:spChg chg="mod">
          <ac:chgData name="Harbhajan Singh" userId="S::singh2i2@uwindsor.ca::7ca9ca65-564c-4605-a3e7-ddcdb2264bf9" providerId="AD" clId="Web-{E822B87F-1295-27ED-9185-E9221ABC341F}" dt="2023-12-04T13:21:07.664" v="923" actId="14100"/>
          <ac:spMkLst>
            <pc:docMk/>
            <pc:sldMk cId="0" sldId="264"/>
            <ac:spMk id="6" creationId="{00000000-0000-0000-0000-000000000000}"/>
          </ac:spMkLst>
        </pc:spChg>
      </pc:sldChg>
      <pc:sldChg chg="addSp delSp modSp modNotes">
        <pc:chgData name="Harbhajan Singh" userId="S::singh2i2@uwindsor.ca::7ca9ca65-564c-4605-a3e7-ddcdb2264bf9" providerId="AD" clId="Web-{E822B87F-1295-27ED-9185-E9221ABC341F}" dt="2023-12-04T13:47:18.422" v="1730"/>
        <pc:sldMkLst>
          <pc:docMk/>
          <pc:sldMk cId="0" sldId="265"/>
        </pc:sldMkLst>
        <pc:spChg chg="del mod">
          <ac:chgData name="Harbhajan Singh" userId="S::singh2i2@uwindsor.ca::7ca9ca65-564c-4605-a3e7-ddcdb2264bf9" providerId="AD" clId="Web-{E822B87F-1295-27ED-9185-E9221ABC341F}" dt="2023-12-04T13:39:06.618" v="1667"/>
          <ac:spMkLst>
            <pc:docMk/>
            <pc:sldMk cId="0" sldId="265"/>
            <ac:spMk id="2" creationId="{00000000-0000-0000-0000-000000000000}"/>
          </ac:spMkLst>
        </pc:spChg>
        <pc:spChg chg="del">
          <ac:chgData name="Harbhajan Singh" userId="S::singh2i2@uwindsor.ca::7ca9ca65-564c-4605-a3e7-ddcdb2264bf9" providerId="AD" clId="Web-{E822B87F-1295-27ED-9185-E9221ABC341F}" dt="2023-12-04T13:39:08.930" v="1668"/>
          <ac:spMkLst>
            <pc:docMk/>
            <pc:sldMk cId="0" sldId="265"/>
            <ac:spMk id="3" creationId="{00000000-0000-0000-0000-000000000000}"/>
          </ac:spMkLst>
        </pc:spChg>
        <pc:spChg chg="mod">
          <ac:chgData name="Harbhajan Singh" userId="S::singh2i2@uwindsor.ca::7ca9ca65-564c-4605-a3e7-ddcdb2264bf9" providerId="AD" clId="Web-{E822B87F-1295-27ED-9185-E9221ABC341F}" dt="2023-12-04T13:40:13.963" v="1678" actId="20577"/>
          <ac:spMkLst>
            <pc:docMk/>
            <pc:sldMk cId="0" sldId="265"/>
            <ac:spMk id="5" creationId="{00000000-0000-0000-0000-000000000000}"/>
          </ac:spMkLst>
        </pc:spChg>
        <pc:spChg chg="mod">
          <ac:chgData name="Harbhajan Singh" userId="S::singh2i2@uwindsor.ca::7ca9ca65-564c-4605-a3e7-ddcdb2264bf9" providerId="AD" clId="Web-{E822B87F-1295-27ED-9185-E9221ABC341F}" dt="2023-12-04T13:43:55.310" v="1688" actId="20577"/>
          <ac:spMkLst>
            <pc:docMk/>
            <pc:sldMk cId="0" sldId="265"/>
            <ac:spMk id="6" creationId="{00000000-0000-0000-0000-000000000000}"/>
          </ac:spMkLst>
        </pc:spChg>
        <pc:spChg chg="add mod">
          <ac:chgData name="Harbhajan Singh" userId="S::singh2i2@uwindsor.ca::7ca9ca65-564c-4605-a3e7-ddcdb2264bf9" providerId="AD" clId="Web-{E822B87F-1295-27ED-9185-E9221ABC341F}" dt="2023-12-04T13:43:49.372" v="1686" actId="14100"/>
          <ac:spMkLst>
            <pc:docMk/>
            <pc:sldMk cId="0" sldId="265"/>
            <ac:spMk id="8" creationId="{F5EEA331-5B1E-9765-5B64-2661D7573E32}"/>
          </ac:spMkLst>
        </pc:spChg>
        <pc:picChg chg="add mod">
          <ac:chgData name="Harbhajan Singh" userId="S::singh2i2@uwindsor.ca::7ca9ca65-564c-4605-a3e7-ddcdb2264bf9" providerId="AD" clId="Web-{E822B87F-1295-27ED-9185-E9221ABC341F}" dt="2023-12-04T13:44:03.528" v="1689" actId="14100"/>
          <ac:picMkLst>
            <pc:docMk/>
            <pc:sldMk cId="0" sldId="265"/>
            <ac:picMk id="9" creationId="{A6A362CD-1C23-8064-AD98-0C0F0A5B4A0A}"/>
          </ac:picMkLst>
        </pc:picChg>
      </pc:sldChg>
      <pc:sldChg chg="addSp delSp modSp mod setBg">
        <pc:chgData name="Harbhajan Singh" userId="S::singh2i2@uwindsor.ca::7ca9ca65-564c-4605-a3e7-ddcdb2264bf9" providerId="AD" clId="Web-{E822B87F-1295-27ED-9185-E9221ABC341F}" dt="2023-12-04T14:02:51.608" v="1848"/>
        <pc:sldMkLst>
          <pc:docMk/>
          <pc:sldMk cId="207337062" sldId="269"/>
        </pc:sldMkLst>
        <pc:spChg chg="add mod">
          <ac:chgData name="Harbhajan Singh" userId="S::singh2i2@uwindsor.ca::7ca9ca65-564c-4605-a3e7-ddcdb2264bf9" providerId="AD" clId="Web-{E822B87F-1295-27ED-9185-E9221ABC341F}" dt="2023-12-04T14:02:51.608" v="1848"/>
          <ac:spMkLst>
            <pc:docMk/>
            <pc:sldMk cId="207337062" sldId="269"/>
            <ac:spMk id="2" creationId="{78C538C4-3B90-85BC-8F42-DD9EE153100E}"/>
          </ac:spMkLst>
        </pc:spChg>
        <pc:spChg chg="add del">
          <ac:chgData name="Harbhajan Singh" userId="S::singh2i2@uwindsor.ca::7ca9ca65-564c-4605-a3e7-ddcdb2264bf9" providerId="AD" clId="Web-{E822B87F-1295-27ED-9185-E9221ABC341F}" dt="2023-12-04T14:02:51.608" v="1848"/>
          <ac:spMkLst>
            <pc:docMk/>
            <pc:sldMk cId="207337062" sldId="269"/>
            <ac:spMk id="9" creationId="{A3363022-C969-41E9-8EB2-E4C94908C1FA}"/>
          </ac:spMkLst>
        </pc:spChg>
        <pc:spChg chg="add del">
          <ac:chgData name="Harbhajan Singh" userId="S::singh2i2@uwindsor.ca::7ca9ca65-564c-4605-a3e7-ddcdb2264bf9" providerId="AD" clId="Web-{E822B87F-1295-27ED-9185-E9221ABC341F}" dt="2023-12-04T14:02:51.608" v="1848"/>
          <ac:spMkLst>
            <pc:docMk/>
            <pc:sldMk cId="207337062" sldId="269"/>
            <ac:spMk id="11" creationId="{8D1AD6B3-BE88-4CEB-BA17-790657CC4729}"/>
          </ac:spMkLst>
        </pc:spChg>
        <pc:spChg chg="add del">
          <ac:chgData name="Harbhajan Singh" userId="S::singh2i2@uwindsor.ca::7ca9ca65-564c-4605-a3e7-ddcdb2264bf9" providerId="AD" clId="Web-{E822B87F-1295-27ED-9185-E9221ABC341F}" dt="2023-12-04T14:02:44.686" v="1845"/>
          <ac:spMkLst>
            <pc:docMk/>
            <pc:sldMk cId="207337062" sldId="269"/>
            <ac:spMk id="21" creationId="{9B37791B-B040-4694-BFDC-8DD132D86E8E}"/>
          </ac:spMkLst>
        </pc:spChg>
        <pc:spChg chg="add del">
          <ac:chgData name="Harbhajan Singh" userId="S::singh2i2@uwindsor.ca::7ca9ca65-564c-4605-a3e7-ddcdb2264bf9" providerId="AD" clId="Web-{E822B87F-1295-27ED-9185-E9221ABC341F}" dt="2023-12-04T14:02:51.608" v="1847"/>
          <ac:spMkLst>
            <pc:docMk/>
            <pc:sldMk cId="207337062" sldId="269"/>
            <ac:spMk id="27" creationId="{04357C93-F0CB-4A1C-8F77-4E9063789819}"/>
          </ac:spMkLst>
        </pc:spChg>
        <pc:spChg chg="add del">
          <ac:chgData name="Harbhajan Singh" userId="S::singh2i2@uwindsor.ca::7ca9ca65-564c-4605-a3e7-ddcdb2264bf9" providerId="AD" clId="Web-{E822B87F-1295-27ED-9185-E9221ABC341F}" dt="2023-12-04T14:02:51.608" v="1847"/>
          <ac:spMkLst>
            <pc:docMk/>
            <pc:sldMk cId="207337062" sldId="269"/>
            <ac:spMk id="31" creationId="{9180DE06-7362-4888-AADA-7AADD57AC49D}"/>
          </ac:spMkLst>
        </pc:spChg>
        <pc:spChg chg="add">
          <ac:chgData name="Harbhajan Singh" userId="S::singh2i2@uwindsor.ca::7ca9ca65-564c-4605-a3e7-ddcdb2264bf9" providerId="AD" clId="Web-{E822B87F-1295-27ED-9185-E9221ABC341F}" dt="2023-12-04T14:02:51.608" v="1848"/>
          <ac:spMkLst>
            <pc:docMk/>
            <pc:sldMk cId="207337062" sldId="269"/>
            <ac:spMk id="34" creationId="{93245F62-CCC4-49E4-B95B-EA6C1E790510}"/>
          </ac:spMkLst>
        </pc:spChg>
        <pc:spChg chg="add">
          <ac:chgData name="Harbhajan Singh" userId="S::singh2i2@uwindsor.ca::7ca9ca65-564c-4605-a3e7-ddcdb2264bf9" providerId="AD" clId="Web-{E822B87F-1295-27ED-9185-E9221ABC341F}" dt="2023-12-04T14:02:51.608" v="1848"/>
          <ac:spMkLst>
            <pc:docMk/>
            <pc:sldMk cId="207337062" sldId="269"/>
            <ac:spMk id="35" creationId="{E6C0DD6B-6AA3-448F-9B99-8386295BC1B4}"/>
          </ac:spMkLst>
        </pc:spChg>
        <pc:grpChg chg="add del">
          <ac:chgData name="Harbhajan Singh" userId="S::singh2i2@uwindsor.ca::7ca9ca65-564c-4605-a3e7-ddcdb2264bf9" providerId="AD" clId="Web-{E822B87F-1295-27ED-9185-E9221ABC341F}" dt="2023-12-04T14:02:51.608" v="1848"/>
          <ac:grpSpMkLst>
            <pc:docMk/>
            <pc:sldMk cId="207337062" sldId="269"/>
            <ac:grpSpMk id="13" creationId="{89D1390B-7E13-4B4F-9CB2-391063412E54}"/>
          </ac:grpSpMkLst>
        </pc:grpChg>
        <pc:grpChg chg="add del">
          <ac:chgData name="Harbhajan Singh" userId="S::singh2i2@uwindsor.ca::7ca9ca65-564c-4605-a3e7-ddcdb2264bf9" providerId="AD" clId="Web-{E822B87F-1295-27ED-9185-E9221ABC341F}" dt="2023-12-04T14:02:44.686" v="1845"/>
          <ac:grpSpMkLst>
            <pc:docMk/>
            <pc:sldMk cId="207337062" sldId="269"/>
            <ac:grpSpMk id="23" creationId="{4B2AE301-8298-47C2-81FA-781BA50D9933}"/>
          </ac:grpSpMkLst>
        </pc:grpChg>
        <pc:grpChg chg="add del">
          <ac:chgData name="Harbhajan Singh" userId="S::singh2i2@uwindsor.ca::7ca9ca65-564c-4605-a3e7-ddcdb2264bf9" providerId="AD" clId="Web-{E822B87F-1295-27ED-9185-E9221ABC341F}" dt="2023-12-04T14:02:51.608" v="1847"/>
          <ac:grpSpMkLst>
            <pc:docMk/>
            <pc:sldMk cId="207337062" sldId="269"/>
            <ac:grpSpMk id="32" creationId="{3AF6A671-C637-4547-85F4-51B6D1881399}"/>
          </ac:grpSpMkLst>
        </pc:grpChg>
        <pc:picChg chg="add mod">
          <ac:chgData name="Harbhajan Singh" userId="S::singh2i2@uwindsor.ca::7ca9ca65-564c-4605-a3e7-ddcdb2264bf9" providerId="AD" clId="Web-{E822B87F-1295-27ED-9185-E9221ABC341F}" dt="2023-12-04T14:02:51.608" v="1848"/>
          <ac:picMkLst>
            <pc:docMk/>
            <pc:sldMk cId="207337062" sldId="269"/>
            <ac:picMk id="6" creationId="{062F0242-1D2B-A116-5179-BD8CC616709D}"/>
          </ac:picMkLst>
        </pc:picChg>
      </pc:sldChg>
    </pc:docChg>
  </pc:docChgLst>
  <pc:docChgLst>
    <pc:chgData name="Karan Vishavjit" userId="S::vishavj@uwindsor.ca::bc901d34-72e9-4f5a-a692-7a4556175daa" providerId="AD" clId="Web-{35606E3C-7445-F706-0D0C-C1B5DA6BE881}"/>
    <pc:docChg chg="modSld">
      <pc:chgData name="Karan Vishavjit" userId="S::vishavj@uwindsor.ca::bc901d34-72e9-4f5a-a692-7a4556175daa" providerId="AD" clId="Web-{35606E3C-7445-F706-0D0C-C1B5DA6BE881}" dt="2023-12-04T16:12:44.592" v="8"/>
      <pc:docMkLst>
        <pc:docMk/>
      </pc:docMkLst>
      <pc:sldChg chg="modSp">
        <pc:chgData name="Karan Vishavjit" userId="S::vishavj@uwindsor.ca::bc901d34-72e9-4f5a-a692-7a4556175daa" providerId="AD" clId="Web-{35606E3C-7445-F706-0D0C-C1B5DA6BE881}" dt="2023-12-04T16:03:44.065" v="1" actId="20577"/>
        <pc:sldMkLst>
          <pc:docMk/>
          <pc:sldMk cId="0" sldId="267"/>
        </pc:sldMkLst>
        <pc:spChg chg="mod">
          <ac:chgData name="Karan Vishavjit" userId="S::vishavj@uwindsor.ca::bc901d34-72e9-4f5a-a692-7a4556175daa" providerId="AD" clId="Web-{35606E3C-7445-F706-0D0C-C1B5DA6BE881}" dt="2023-12-04T16:03:44.065" v="1" actId="20577"/>
          <ac:spMkLst>
            <pc:docMk/>
            <pc:sldMk cId="0" sldId="267"/>
            <ac:spMk id="4" creationId="{00000000-0000-0000-0000-000000000000}"/>
          </ac:spMkLst>
        </pc:spChg>
      </pc:sldChg>
      <pc:sldChg chg="modNotes">
        <pc:chgData name="Karan Vishavjit" userId="S::vishavj@uwindsor.ca::bc901d34-72e9-4f5a-a692-7a4556175daa" providerId="AD" clId="Web-{35606E3C-7445-F706-0D0C-C1B5DA6BE881}" dt="2023-12-04T16:12:44.592" v="8"/>
        <pc:sldMkLst>
          <pc:docMk/>
          <pc:sldMk cId="221537167"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B3694B-ED02-4F6B-A948-3927FB9DE330}" type="datetimeFigureOut">
              <a:rPr lang="en-IN" smtClean="0"/>
              <a:t>04-12-2023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1251A-4ED2-4FE7-9C69-C1A7F2815030}" type="slidenum">
              <a:rPr lang="en-IN" smtClean="0"/>
              <a:t>‹#›</a:t>
            </a:fld>
            <a:endParaRPr lang="en-IN"/>
          </a:p>
        </p:txBody>
      </p:sp>
    </p:spTree>
    <p:extLst>
      <p:ext uri="{BB962C8B-B14F-4D97-AF65-F5344CB8AC3E}">
        <p14:creationId xmlns:p14="http://schemas.microsoft.com/office/powerpoint/2010/main" val="542684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Slide 1: Research Paper Title - "Let Me Unwind That For You: Exceptions to Backward Edge Protection"</a:t>
            </a:r>
            <a:endParaRPr lang="en-US" b="0" i="0">
              <a:solidFill>
                <a:srgbClr val="374151"/>
              </a:solidFill>
              <a:effectLst/>
              <a:latin typeface="Söhne"/>
            </a:endParaRPr>
          </a:p>
          <a:p>
            <a:pPr algn="l"/>
            <a:r>
              <a:rPr lang="en-US" b="0" i="0">
                <a:solidFill>
                  <a:srgbClr val="374151"/>
                </a:solidFill>
                <a:effectLst/>
                <a:latin typeface="Söhne"/>
              </a:rPr>
              <a:t>Good [morning/afternoon/evening], everyone. Today, I'm excited to present a research paper titled "Let Me Unwind That For You: Exceptions to Backward Edge Protection.” Let's dive into the key aspects of this intriguing study.</a:t>
            </a:r>
          </a:p>
          <a:p>
            <a:br>
              <a:rPr lang="en-CA"/>
            </a:br>
            <a:r>
              <a:rPr lang="en-CA"/>
              <a:t>Victor Duta∗§, Fabian </a:t>
            </a:r>
            <a:r>
              <a:rPr lang="en-CA" err="1"/>
              <a:t>Freyer</a:t>
            </a:r>
            <a:r>
              <a:rPr lang="en-CA"/>
              <a:t>†§, Fabio Pagani‡, Marius Muench∗ and Cristiano Giuffrida∗</a:t>
            </a:r>
          </a:p>
          <a:p>
            <a:r>
              <a:rPr lang="en-CA"/>
              <a:t>∗Vrije Universiteit Amsterdam,</a:t>
            </a:r>
          </a:p>
          <a:p>
            <a:r>
              <a:rPr lang="en-CA"/>
              <a:t>‡University of California, Santa Barbara, pagani@ucsb.edu</a:t>
            </a:r>
          </a:p>
          <a:p>
            <a:r>
              <a:rPr lang="en-CA"/>
              <a:t>Joint first authors</a:t>
            </a:r>
          </a:p>
        </p:txBody>
      </p:sp>
      <p:sp>
        <p:nvSpPr>
          <p:cNvPr id="4" name="Slide Number Placeholder 3"/>
          <p:cNvSpPr>
            <a:spLocks noGrp="1"/>
          </p:cNvSpPr>
          <p:nvPr>
            <p:ph type="sldNum" sz="quarter" idx="5"/>
          </p:nvPr>
        </p:nvSpPr>
        <p:spPr/>
        <p:txBody>
          <a:bodyPr/>
          <a:lstStyle/>
          <a:p>
            <a:fld id="{92F1251A-4ED2-4FE7-9C69-C1A7F2815030}" type="slidenum">
              <a:rPr lang="en-IN" smtClean="0"/>
              <a:t>1</a:t>
            </a:fld>
            <a:endParaRPr lang="en-IN"/>
          </a:p>
        </p:txBody>
      </p:sp>
    </p:spTree>
    <p:extLst>
      <p:ext uri="{BB962C8B-B14F-4D97-AF65-F5344CB8AC3E}">
        <p14:creationId xmlns:p14="http://schemas.microsoft.com/office/powerpoint/2010/main" val="1851789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cs typeface="Calibri"/>
            </a:endParaRPr>
          </a:p>
        </p:txBody>
      </p:sp>
      <p:sp>
        <p:nvSpPr>
          <p:cNvPr id="4" name="Slide Number Placeholder 3"/>
          <p:cNvSpPr>
            <a:spLocks noGrp="1"/>
          </p:cNvSpPr>
          <p:nvPr>
            <p:ph type="sldNum" sz="quarter" idx="5"/>
          </p:nvPr>
        </p:nvSpPr>
        <p:spPr/>
        <p:txBody>
          <a:bodyPr/>
          <a:lstStyle/>
          <a:p>
            <a:fld id="{92F1251A-4ED2-4FE7-9C69-C1A7F2815030}" type="slidenum">
              <a:rPr lang="en-IN" smtClean="0"/>
              <a:t>10</a:t>
            </a:fld>
            <a:endParaRPr lang="en-IN"/>
          </a:p>
        </p:txBody>
      </p:sp>
    </p:spTree>
    <p:extLst>
      <p:ext uri="{BB962C8B-B14F-4D97-AF65-F5344CB8AC3E}">
        <p14:creationId xmlns:p14="http://schemas.microsoft.com/office/powerpoint/2010/main" val="2999303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significance of exception-handling is a fundamental component of many modern software applications, If the attackers exploit any system, they can potentially gain unauthorized access or control over a significant portion of software infrastructure or database.</a:t>
            </a:r>
          </a:p>
        </p:txBody>
      </p:sp>
      <p:sp>
        <p:nvSpPr>
          <p:cNvPr id="4" name="Slide Number Placeholder 3"/>
          <p:cNvSpPr>
            <a:spLocks noGrp="1"/>
          </p:cNvSpPr>
          <p:nvPr>
            <p:ph type="sldNum" sz="quarter" idx="5"/>
          </p:nvPr>
        </p:nvSpPr>
        <p:spPr/>
        <p:txBody>
          <a:bodyPr/>
          <a:lstStyle/>
          <a:p>
            <a:fld id="{92F1251A-4ED2-4FE7-9C69-C1A7F2815030}" type="slidenum">
              <a:rPr lang="en-IN" smtClean="0"/>
              <a:t>11</a:t>
            </a:fld>
            <a:endParaRPr lang="en-IN"/>
          </a:p>
        </p:txBody>
      </p:sp>
    </p:spTree>
    <p:extLst>
      <p:ext uri="{BB962C8B-B14F-4D97-AF65-F5344CB8AC3E}">
        <p14:creationId xmlns:p14="http://schemas.microsoft.com/office/powerpoint/2010/main" val="3073133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explain the CHOP attacks, authors</a:t>
            </a:r>
            <a:r>
              <a:rPr lang="en-US"/>
              <a:t> of this paper introduced two terms: i.e. Confusion Primitives and Gadgets.</a:t>
            </a:r>
          </a:p>
          <a:p>
            <a:r>
              <a:rPr lang="en-US" b="1">
                <a:cs typeface="Calibri"/>
              </a:rPr>
              <a:t>Confusion Primitives:</a:t>
            </a:r>
          </a:p>
          <a:p>
            <a:r>
              <a:rPr lang="en-US">
                <a:cs typeface="Calibri"/>
              </a:rPr>
              <a:t>These are basic building blocks or tools that an attacker uses to induce confusion or misbehavior in a program's exception handling routines.</a:t>
            </a:r>
          </a:p>
          <a:p>
            <a:r>
              <a:rPr lang="en-US">
                <a:cs typeface="Calibri"/>
              </a:rPr>
              <a:t>By leveraging confusion primitives, attackers can manipulate the normal flow of exception handling, causing the program to execute unintended sequences of code or operations.</a:t>
            </a:r>
          </a:p>
          <a:p>
            <a:r>
              <a:rPr lang="en-US" b="1">
                <a:cs typeface="Calibri"/>
              </a:rPr>
              <a:t>Gadgets:</a:t>
            </a:r>
          </a:p>
          <a:p>
            <a:r>
              <a:rPr lang="en-US">
                <a:cs typeface="Calibri"/>
              </a:rPr>
              <a:t>In the context of CHOP, gadgets refer to small pieces or sequences of code that can be exploited by an attacker to perform specific tasks or operations. These are not malicious by themselves but can be used maliciously when combined in a particular sequence. In this way, it works as a tool for attackers to string together to craft a CHOP attack. </a:t>
            </a:r>
          </a:p>
        </p:txBody>
      </p:sp>
      <p:sp>
        <p:nvSpPr>
          <p:cNvPr id="4" name="Slide Number Placeholder 3"/>
          <p:cNvSpPr>
            <a:spLocks noGrp="1"/>
          </p:cNvSpPr>
          <p:nvPr>
            <p:ph type="sldNum" sz="quarter" idx="5"/>
          </p:nvPr>
        </p:nvSpPr>
        <p:spPr/>
        <p:txBody>
          <a:bodyPr/>
          <a:lstStyle/>
          <a:p>
            <a:fld id="{92F1251A-4ED2-4FE7-9C69-C1A7F2815030}" type="slidenum">
              <a:rPr lang="en-IN" smtClean="0"/>
              <a:t>12</a:t>
            </a:fld>
            <a:endParaRPr lang="en-IN"/>
          </a:p>
        </p:txBody>
      </p:sp>
    </p:spTree>
    <p:extLst>
      <p:ext uri="{BB962C8B-B14F-4D97-AF65-F5344CB8AC3E}">
        <p14:creationId xmlns:p14="http://schemas.microsoft.com/office/powerpoint/2010/main" val="356477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a:solidFill>
                  <a:schemeClr val="tx1"/>
                </a:solidFill>
                <a:effectLst/>
                <a:latin typeface="+mn-lt"/>
                <a:ea typeface="+mn-ea"/>
                <a:cs typeface="+mn-cs"/>
              </a:rPr>
              <a:t>Golden</a:t>
            </a:r>
            <a:r>
              <a:rPr lang="en-IN" sz="1200" b="1" i="0" kern="1200" baseline="0">
                <a:solidFill>
                  <a:schemeClr val="tx1"/>
                </a:solidFill>
                <a:effectLst/>
                <a:latin typeface="+mn-lt"/>
                <a:ea typeface="+mn-ea"/>
                <a:cs typeface="+mn-cs"/>
              </a:rPr>
              <a:t> Gadget: </a:t>
            </a:r>
          </a:p>
          <a:p>
            <a:r>
              <a:rPr lang="en-IN" sz="1200" b="1" i="0" kern="1200">
                <a:solidFill>
                  <a:schemeClr val="tx1"/>
                </a:solidFill>
                <a:effectLst/>
                <a:latin typeface="+mn-lt"/>
                <a:ea typeface="+mn-ea"/>
                <a:cs typeface="+mn-cs"/>
              </a:rPr>
              <a:t>	Mechanism</a:t>
            </a:r>
            <a:r>
              <a:rPr lang="en-IN" sz="1200" b="0" i="0" kern="1200">
                <a:solidFill>
                  <a:schemeClr val="tx1"/>
                </a:solidFill>
                <a:effectLst/>
                <a:latin typeface="+mn-lt"/>
                <a:ea typeface="+mn-ea"/>
                <a:cs typeface="+mn-cs"/>
              </a:rPr>
              <a:t>: The attacker corrupts the saved return address to point to a vulnerable handler usually a catch-all handler capable of indirect calls based on stack data.</a:t>
            </a:r>
          </a:p>
          <a:p>
            <a:r>
              <a:rPr lang="en-IN" sz="1200" b="1" i="0" kern="1200">
                <a:solidFill>
                  <a:schemeClr val="tx1"/>
                </a:solidFill>
                <a:effectLst/>
                <a:latin typeface="+mn-lt"/>
                <a:ea typeface="+mn-ea"/>
                <a:cs typeface="+mn-cs"/>
              </a:rPr>
              <a:t>	Execution</a:t>
            </a:r>
            <a:r>
              <a:rPr lang="en-IN" sz="1200" b="0" i="0" kern="1200">
                <a:solidFill>
                  <a:schemeClr val="tx1"/>
                </a:solidFill>
                <a:effectLst/>
                <a:latin typeface="+mn-lt"/>
                <a:ea typeface="+mn-ea"/>
                <a:cs typeface="+mn-cs"/>
              </a:rPr>
              <a:t>: When the stack unwinds due to an exception, control is transferred to this golden handler. Since the handler’s operations are based on the corrupted stack data, the 	attacker can divert execution to any memory location, effectively hijacking the program's control flow.</a:t>
            </a:r>
          </a:p>
          <a:p>
            <a:endParaRPr lang="en-IN" sz="1200" b="0" i="0" kern="1200">
              <a:solidFill>
                <a:schemeClr val="tx1"/>
              </a:solidFill>
              <a:effectLst/>
              <a:latin typeface="+mn-lt"/>
              <a:ea typeface="+mn-ea"/>
              <a:cs typeface="+mn-cs"/>
            </a:endParaRPr>
          </a:p>
          <a:p>
            <a:r>
              <a:rPr lang="en-IN" sz="1200" b="1" i="0" kern="1200">
                <a:solidFill>
                  <a:schemeClr val="tx1"/>
                </a:solidFill>
                <a:effectLst/>
                <a:latin typeface="+mn-lt"/>
                <a:ea typeface="+mn-ea"/>
                <a:cs typeface="+mn-cs"/>
              </a:rPr>
              <a:t>Pivot</a:t>
            </a:r>
            <a:r>
              <a:rPr lang="en-IN" sz="1200" b="1" i="0" kern="1200" baseline="0">
                <a:solidFill>
                  <a:schemeClr val="tx1"/>
                </a:solidFill>
                <a:effectLst/>
                <a:latin typeface="+mn-lt"/>
                <a:ea typeface="+mn-ea"/>
                <a:cs typeface="+mn-cs"/>
              </a:rPr>
              <a:t> to </a:t>
            </a:r>
            <a:r>
              <a:rPr lang="en-IN" sz="1200" b="1" i="0" kern="1200" baseline="0" err="1">
                <a:solidFill>
                  <a:schemeClr val="tx1"/>
                </a:solidFill>
                <a:effectLst/>
                <a:latin typeface="+mn-lt"/>
                <a:ea typeface="+mn-ea"/>
                <a:cs typeface="+mn-cs"/>
              </a:rPr>
              <a:t>Rop</a:t>
            </a:r>
            <a:r>
              <a:rPr lang="en-IN" sz="1200" b="1" i="0" kern="1200" baseline="0">
                <a:solidFill>
                  <a:schemeClr val="tx1"/>
                </a:solidFill>
                <a:effectLst/>
                <a:latin typeface="+mn-lt"/>
                <a:ea typeface="+mn-ea"/>
                <a:cs typeface="+mn-cs"/>
              </a:rPr>
              <a:t>:</a:t>
            </a:r>
          </a:p>
          <a:p>
            <a:r>
              <a:rPr lang="en-IN" sz="1200" b="0" i="0" kern="1200">
                <a:solidFill>
                  <a:schemeClr val="tx1"/>
                </a:solidFill>
                <a:effectLst/>
                <a:latin typeface="+mn-lt"/>
                <a:ea typeface="+mn-ea"/>
                <a:cs typeface="+mn-cs"/>
              </a:rPr>
              <a:t>	</a:t>
            </a:r>
            <a:r>
              <a:rPr lang="en-IN" sz="1200" b="1" i="0" kern="1200">
                <a:solidFill>
                  <a:schemeClr val="tx1"/>
                </a:solidFill>
                <a:effectLst/>
                <a:latin typeface="+mn-lt"/>
                <a:ea typeface="+mn-ea"/>
                <a:cs typeface="+mn-cs"/>
              </a:rPr>
              <a:t>Mechanism</a:t>
            </a:r>
            <a:r>
              <a:rPr lang="en-IN" sz="1200" b="0" i="0" kern="1200">
                <a:solidFill>
                  <a:schemeClr val="tx1"/>
                </a:solidFill>
                <a:effectLst/>
                <a:latin typeface="+mn-lt"/>
                <a:ea typeface="+mn-ea"/>
                <a:cs typeface="+mn-cs"/>
              </a:rPr>
              <a:t>: overflow the stack buffer, to control the data on the stack. This includes function pointers or return addresses.</a:t>
            </a:r>
          </a:p>
          <a:p>
            <a:r>
              <a:rPr lang="en-IN" sz="1200" b="1" i="0" kern="1200">
                <a:solidFill>
                  <a:schemeClr val="tx1"/>
                </a:solidFill>
                <a:effectLst/>
                <a:latin typeface="+mn-lt"/>
                <a:ea typeface="+mn-ea"/>
                <a:cs typeface="+mn-cs"/>
              </a:rPr>
              <a:t>	Execution</a:t>
            </a:r>
            <a:r>
              <a:rPr lang="en-IN" sz="1200" b="0" i="0" kern="1200">
                <a:solidFill>
                  <a:schemeClr val="tx1"/>
                </a:solidFill>
                <a:effectLst/>
                <a:latin typeface="+mn-lt"/>
                <a:ea typeface="+mn-ea"/>
                <a:cs typeface="+mn-cs"/>
              </a:rPr>
              <a:t>: By manipulating these pointers or addresses, the attacker can execute a sequence of return-oriented programming segments of code that are already present in the 	program’s memory. Which will eventually</a:t>
            </a:r>
            <a:r>
              <a:rPr lang="en-IN" sz="1200" b="0" i="0" kern="1200" baseline="0">
                <a:solidFill>
                  <a:schemeClr val="tx1"/>
                </a:solidFill>
                <a:effectLst/>
                <a:latin typeface="+mn-lt"/>
                <a:ea typeface="+mn-ea"/>
                <a:cs typeface="+mn-cs"/>
              </a:rPr>
              <a:t> </a:t>
            </a:r>
            <a:r>
              <a:rPr lang="en-IN" sz="1200" b="0" i="0" kern="1200">
                <a:solidFill>
                  <a:schemeClr val="tx1"/>
                </a:solidFill>
                <a:effectLst/>
                <a:latin typeface="+mn-lt"/>
                <a:ea typeface="+mn-ea"/>
                <a:cs typeface="+mn-cs"/>
              </a:rPr>
              <a:t>perform the attacker’s desired actions.</a:t>
            </a:r>
          </a:p>
          <a:p>
            <a:br>
              <a:rPr lang="en-IN"/>
            </a:br>
            <a:r>
              <a:rPr lang="en-IN" b="1"/>
              <a:t>Data-Only:</a:t>
            </a:r>
          </a:p>
          <a:p>
            <a:r>
              <a:rPr lang="en-IN" sz="1200" b="1" i="0" kern="1200">
                <a:solidFill>
                  <a:schemeClr val="tx1"/>
                </a:solidFill>
                <a:effectLst/>
                <a:latin typeface="+mn-lt"/>
                <a:ea typeface="+mn-ea"/>
                <a:cs typeface="+mn-cs"/>
              </a:rPr>
              <a:t>	Mechanism</a:t>
            </a:r>
            <a:r>
              <a:rPr lang="en-IN" sz="1200" b="0" i="0" kern="1200">
                <a:solidFill>
                  <a:schemeClr val="tx1"/>
                </a:solidFill>
                <a:effectLst/>
                <a:latin typeface="+mn-lt"/>
                <a:ea typeface="+mn-ea"/>
                <a:cs typeface="+mn-cs"/>
              </a:rPr>
              <a:t>: overwriting local variables and saved registers in a function’s stack frame. However, the saved return address is left intact.</a:t>
            </a:r>
          </a:p>
          <a:p>
            <a:r>
              <a:rPr lang="en-IN" sz="1200" b="1" i="0" kern="1200">
                <a:solidFill>
                  <a:schemeClr val="tx1"/>
                </a:solidFill>
                <a:effectLst/>
                <a:latin typeface="+mn-lt"/>
                <a:ea typeface="+mn-ea"/>
                <a:cs typeface="+mn-cs"/>
              </a:rPr>
              <a:t>	Execution</a:t>
            </a:r>
            <a:r>
              <a:rPr lang="en-IN" sz="1200" b="0" i="0" kern="1200">
                <a:solidFill>
                  <a:schemeClr val="tx1"/>
                </a:solidFill>
                <a:effectLst/>
                <a:latin typeface="+mn-lt"/>
                <a:ea typeface="+mn-ea"/>
                <a:cs typeface="+mn-cs"/>
              </a:rPr>
              <a:t>: When an exception is raised, the corrupted data in the stack frame is used by the </a:t>
            </a:r>
            <a:r>
              <a:rPr lang="en-IN" sz="1200" b="0" i="0" kern="1200" err="1">
                <a:solidFill>
                  <a:schemeClr val="tx1"/>
                </a:solidFill>
                <a:effectLst/>
                <a:latin typeface="+mn-lt"/>
                <a:ea typeface="+mn-ea"/>
                <a:cs typeface="+mn-cs"/>
              </a:rPr>
              <a:t>cleanup</a:t>
            </a:r>
            <a:r>
              <a:rPr lang="en-IN" sz="1200" b="0" i="0" kern="1200">
                <a:solidFill>
                  <a:schemeClr val="tx1"/>
                </a:solidFill>
                <a:effectLst/>
                <a:latin typeface="+mn-lt"/>
                <a:ea typeface="+mn-ea"/>
                <a:cs typeface="+mn-cs"/>
              </a:rPr>
              <a:t> or exception handlers. Since the return address isn't corrupted, this approach 	can bypass certain security measures and perform actions like leaking memory addresses or writing arbitrary data.</a:t>
            </a:r>
          </a:p>
          <a:p>
            <a:endParaRPr lang="en-IN" b="1"/>
          </a:p>
          <a:p>
            <a:r>
              <a:rPr lang="en-IN" sz="1200" b="1" i="0" kern="1200" err="1">
                <a:solidFill>
                  <a:schemeClr val="tx1"/>
                </a:solidFill>
                <a:effectLst/>
                <a:latin typeface="+mn-lt"/>
                <a:ea typeface="+mn-ea"/>
                <a:cs typeface="+mn-cs"/>
              </a:rPr>
              <a:t>Cleanup</a:t>
            </a:r>
            <a:r>
              <a:rPr lang="en-IN" sz="1200" b="1" i="0" kern="1200">
                <a:solidFill>
                  <a:schemeClr val="tx1"/>
                </a:solidFill>
                <a:effectLst/>
                <a:latin typeface="+mn-lt"/>
                <a:ea typeface="+mn-ea"/>
                <a:cs typeface="+mn-cs"/>
              </a:rPr>
              <a:t>-Handler Chaining:</a:t>
            </a:r>
          </a:p>
          <a:p>
            <a:r>
              <a:rPr lang="en-IN" sz="1200" b="1" i="0" kern="1200">
                <a:solidFill>
                  <a:schemeClr val="tx1"/>
                </a:solidFill>
                <a:effectLst/>
                <a:latin typeface="+mn-lt"/>
                <a:ea typeface="+mn-ea"/>
                <a:cs typeface="+mn-cs"/>
              </a:rPr>
              <a:t>	Mechanism</a:t>
            </a:r>
            <a:r>
              <a:rPr lang="en-IN" sz="1200" b="0" i="0" kern="1200">
                <a:solidFill>
                  <a:schemeClr val="tx1"/>
                </a:solidFill>
                <a:effectLst/>
                <a:latin typeface="+mn-lt"/>
                <a:ea typeface="+mn-ea"/>
                <a:cs typeface="+mn-cs"/>
              </a:rPr>
              <a:t>: Corrupts a large part of the stack, inserting multiple fake stack frames. Each frame has a saved return address that points to a call site with a registered clean-up 	handler.</a:t>
            </a:r>
          </a:p>
          <a:p>
            <a:r>
              <a:rPr lang="en-IN" sz="1200" b="1" i="0" kern="1200">
                <a:solidFill>
                  <a:schemeClr val="tx1"/>
                </a:solidFill>
                <a:effectLst/>
                <a:latin typeface="+mn-lt"/>
                <a:ea typeface="+mn-ea"/>
                <a:cs typeface="+mn-cs"/>
              </a:rPr>
              <a:t>	Execution</a:t>
            </a:r>
            <a:r>
              <a:rPr lang="en-IN" sz="1200" b="0" i="0" kern="1200">
                <a:solidFill>
                  <a:schemeClr val="tx1"/>
                </a:solidFill>
                <a:effectLst/>
                <a:latin typeface="+mn-lt"/>
                <a:ea typeface="+mn-ea"/>
                <a:cs typeface="+mn-cs"/>
              </a:rPr>
              <a:t>: When an exception is raised, and the stack unwinds, all the injected clean-up handlers are executed in sequence. This chaining can lead to a series of destructive 	actions, similar to ROP, but using clean-up handlers.</a:t>
            </a:r>
          </a:p>
          <a:p>
            <a:endParaRPr lang="en-IN" sz="1200" b="0" i="0" kern="1200">
              <a:solidFill>
                <a:schemeClr val="tx1"/>
              </a:solidFill>
              <a:effectLst/>
              <a:latin typeface="+mn-lt"/>
              <a:ea typeface="+mn-ea"/>
              <a:cs typeface="+mn-cs"/>
            </a:endParaRPr>
          </a:p>
          <a:p>
            <a:r>
              <a:rPr lang="en-IN" sz="1200" b="1" i="0" kern="1200" err="1">
                <a:solidFill>
                  <a:schemeClr val="tx1"/>
                </a:solidFill>
                <a:effectLst/>
                <a:latin typeface="+mn-lt"/>
                <a:ea typeface="+mn-ea"/>
                <a:cs typeface="+mn-cs"/>
              </a:rPr>
              <a:t>SigReturn</a:t>
            </a:r>
            <a:r>
              <a:rPr lang="en-IN" sz="1200" b="1" i="0" kern="1200">
                <a:solidFill>
                  <a:schemeClr val="tx1"/>
                </a:solidFill>
                <a:effectLst/>
                <a:latin typeface="+mn-lt"/>
                <a:ea typeface="+mn-ea"/>
                <a:cs typeface="+mn-cs"/>
              </a:rPr>
              <a:t>-to-ROP:</a:t>
            </a:r>
          </a:p>
          <a:p>
            <a:r>
              <a:rPr lang="en-IN" sz="1200" b="1" i="0" kern="1200">
                <a:solidFill>
                  <a:schemeClr val="tx1"/>
                </a:solidFill>
                <a:effectLst/>
                <a:latin typeface="+mn-lt"/>
                <a:ea typeface="+mn-ea"/>
                <a:cs typeface="+mn-cs"/>
              </a:rPr>
              <a:t>	Mechanism</a:t>
            </a:r>
            <a:r>
              <a:rPr lang="en-IN" sz="1200" b="0" i="0" kern="1200">
                <a:solidFill>
                  <a:schemeClr val="tx1"/>
                </a:solidFill>
                <a:effectLst/>
                <a:latin typeface="+mn-lt"/>
                <a:ea typeface="+mn-ea"/>
                <a:cs typeface="+mn-cs"/>
              </a:rPr>
              <a:t>: This technique is especially useful when the attacker controls a large buffer separate from the stack. The attacker creates a fake signal return (</a:t>
            </a:r>
            <a:r>
              <a:rPr lang="en-IN" sz="1200" b="0" i="0" kern="1200" err="1">
                <a:solidFill>
                  <a:schemeClr val="tx1"/>
                </a:solidFill>
                <a:effectLst/>
                <a:latin typeface="+mn-lt"/>
                <a:ea typeface="+mn-ea"/>
                <a:cs typeface="+mn-cs"/>
              </a:rPr>
              <a:t>SigReturn</a:t>
            </a:r>
            <a:r>
              <a:rPr lang="en-IN" sz="1200" b="0" i="0" kern="1200">
                <a:solidFill>
                  <a:schemeClr val="tx1"/>
                </a:solidFill>
                <a:effectLst/>
                <a:latin typeface="+mn-lt"/>
                <a:ea typeface="+mn-ea"/>
                <a:cs typeface="+mn-cs"/>
              </a:rPr>
              <a:t>) frame in this 	buffer.</a:t>
            </a:r>
          </a:p>
          <a:p>
            <a:r>
              <a:rPr lang="en-IN" sz="1200" b="1" i="0" kern="1200">
                <a:solidFill>
                  <a:schemeClr val="tx1"/>
                </a:solidFill>
                <a:effectLst/>
                <a:latin typeface="+mn-lt"/>
                <a:ea typeface="+mn-ea"/>
                <a:cs typeface="+mn-cs"/>
              </a:rPr>
              <a:t>	Execution</a:t>
            </a:r>
            <a:r>
              <a:rPr lang="en-IN" sz="1200" b="0" i="0" kern="1200">
                <a:solidFill>
                  <a:schemeClr val="tx1"/>
                </a:solidFill>
                <a:effectLst/>
                <a:latin typeface="+mn-lt"/>
                <a:ea typeface="+mn-ea"/>
                <a:cs typeface="+mn-cs"/>
              </a:rPr>
              <a:t>: The </a:t>
            </a:r>
            <a:r>
              <a:rPr lang="en-IN" sz="1200" b="0" i="0" kern="1200" err="1">
                <a:solidFill>
                  <a:schemeClr val="tx1"/>
                </a:solidFill>
                <a:effectLst/>
                <a:latin typeface="+mn-lt"/>
                <a:ea typeface="+mn-ea"/>
                <a:cs typeface="+mn-cs"/>
              </a:rPr>
              <a:t>unwinder</a:t>
            </a:r>
            <a:r>
              <a:rPr lang="en-IN" sz="1200" b="0" i="0" kern="1200">
                <a:solidFill>
                  <a:schemeClr val="tx1"/>
                </a:solidFill>
                <a:effectLst/>
                <a:latin typeface="+mn-lt"/>
                <a:ea typeface="+mn-ea"/>
                <a:cs typeface="+mn-cs"/>
              </a:rPr>
              <a:t> is tricked into treating this frame as part of the stack unwinding process. As a result, the stack pointer is redirected to the attacker-controlled buffer, 	allowing the execution of a ROP chain that resides in this buffer</a:t>
            </a:r>
          </a:p>
        </p:txBody>
      </p:sp>
      <p:sp>
        <p:nvSpPr>
          <p:cNvPr id="4" name="Slide Number Placeholder 3"/>
          <p:cNvSpPr>
            <a:spLocks noGrp="1"/>
          </p:cNvSpPr>
          <p:nvPr>
            <p:ph type="sldNum" sz="quarter" idx="10"/>
          </p:nvPr>
        </p:nvSpPr>
        <p:spPr/>
        <p:txBody>
          <a:bodyPr/>
          <a:lstStyle/>
          <a:p>
            <a:fld id="{92F1251A-4ED2-4FE7-9C69-C1A7F2815030}" type="slidenum">
              <a:rPr lang="en-IN" smtClean="0"/>
              <a:t>13</a:t>
            </a:fld>
            <a:endParaRPr lang="en-IN"/>
          </a:p>
        </p:txBody>
      </p:sp>
    </p:spTree>
    <p:extLst>
      <p:ext uri="{BB962C8B-B14F-4D97-AF65-F5344CB8AC3E}">
        <p14:creationId xmlns:p14="http://schemas.microsoft.com/office/powerpoint/2010/main" val="2830106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a:solidFill>
                  <a:schemeClr val="tx1"/>
                </a:solidFill>
                <a:effectLst/>
                <a:latin typeface="+mn-lt"/>
                <a:ea typeface="+mn-ea"/>
                <a:cs typeface="+mn-cs"/>
              </a:rPr>
              <a:t>Dataset Collection:</a:t>
            </a:r>
          </a:p>
          <a:p>
            <a:r>
              <a:rPr lang="en-IN" sz="1200" b="0" i="0" kern="1200">
                <a:solidFill>
                  <a:schemeClr val="tx1"/>
                </a:solidFill>
                <a:effectLst/>
                <a:latin typeface="+mn-lt"/>
                <a:ea typeface="+mn-ea"/>
                <a:cs typeface="+mn-cs"/>
              </a:rPr>
              <a:t>	Crawl</a:t>
            </a:r>
            <a:r>
              <a:rPr lang="en-IN" sz="1200" b="0" i="0" kern="1200" baseline="0">
                <a:solidFill>
                  <a:schemeClr val="tx1"/>
                </a:solidFill>
                <a:effectLst/>
                <a:latin typeface="+mn-lt"/>
                <a:ea typeface="+mn-ea"/>
                <a:cs typeface="+mn-cs"/>
              </a:rPr>
              <a:t> main AMD64 repository</a:t>
            </a:r>
          </a:p>
          <a:p>
            <a:r>
              <a:rPr lang="en-IN" sz="1200" b="0" i="0" kern="1200" baseline="0">
                <a:solidFill>
                  <a:schemeClr val="tx1"/>
                </a:solidFill>
                <a:effectLst/>
                <a:latin typeface="+mn-lt"/>
                <a:ea typeface="+mn-ea"/>
                <a:cs typeface="+mn-cs"/>
              </a:rPr>
              <a:t>	Forward to Binary Ninja pipeline</a:t>
            </a:r>
          </a:p>
          <a:p>
            <a:r>
              <a:rPr lang="en-IN" sz="1200" b="0" i="0" kern="1200" baseline="0">
                <a:solidFill>
                  <a:schemeClr val="tx1"/>
                </a:solidFill>
                <a:effectLst/>
                <a:latin typeface="+mn-lt"/>
                <a:ea typeface="+mn-ea"/>
                <a:cs typeface="+mn-cs"/>
              </a:rPr>
              <a:t>	Fed analysis result back to database</a:t>
            </a:r>
            <a:endParaRPr lang="en-IN" sz="1200" b="0" i="0" kern="1200">
              <a:solidFill>
                <a:schemeClr val="tx1"/>
              </a:solidFill>
              <a:effectLst/>
              <a:latin typeface="+mn-lt"/>
              <a:ea typeface="+mn-ea"/>
              <a:cs typeface="+mn-cs"/>
            </a:endParaRPr>
          </a:p>
          <a:p>
            <a:r>
              <a:rPr lang="en-IN" sz="1200" b="0" i="0" kern="1200">
                <a:solidFill>
                  <a:schemeClr val="tx1"/>
                </a:solidFill>
                <a:effectLst/>
                <a:latin typeface="+mn-lt"/>
                <a:ea typeface="+mn-ea"/>
                <a:cs typeface="+mn-cs"/>
              </a:rPr>
              <a:t>Identifying</a:t>
            </a:r>
            <a:r>
              <a:rPr lang="en-IN" sz="1200" b="0" i="0" kern="1200" baseline="0">
                <a:solidFill>
                  <a:schemeClr val="tx1"/>
                </a:solidFill>
                <a:effectLst/>
                <a:latin typeface="+mn-lt"/>
                <a:ea typeface="+mn-ea"/>
                <a:cs typeface="+mn-cs"/>
              </a:rPr>
              <a:t> binaries:</a:t>
            </a:r>
          </a:p>
          <a:p>
            <a:r>
              <a:rPr lang="en-IN" sz="1200" b="0" i="0" kern="1200">
                <a:solidFill>
                  <a:schemeClr val="tx1"/>
                </a:solidFill>
                <a:effectLst/>
                <a:latin typeface="+mn-lt"/>
                <a:ea typeface="+mn-ea"/>
                <a:cs typeface="+mn-cs"/>
              </a:rPr>
              <a:t>	Used Binary Ninja to disassemble these binaries</a:t>
            </a:r>
          </a:p>
          <a:p>
            <a:r>
              <a:rPr lang="en-IN" sz="1200" b="0" i="0" kern="1200">
                <a:solidFill>
                  <a:schemeClr val="tx1"/>
                </a:solidFill>
                <a:effectLst/>
                <a:latin typeface="+mn-lt"/>
                <a:ea typeface="+mn-ea"/>
                <a:cs typeface="+mn-cs"/>
              </a:rPr>
              <a:t>	Checked for .</a:t>
            </a:r>
            <a:r>
              <a:rPr lang="en-IN" sz="1200" b="0" i="0" kern="1200" err="1">
                <a:solidFill>
                  <a:schemeClr val="tx1"/>
                </a:solidFill>
                <a:effectLst/>
                <a:latin typeface="+mn-lt"/>
                <a:ea typeface="+mn-ea"/>
                <a:cs typeface="+mn-cs"/>
              </a:rPr>
              <a:t>gcc_except_table</a:t>
            </a:r>
            <a:r>
              <a:rPr lang="en-IN" sz="1200" b="0" i="0" kern="1200">
                <a:solidFill>
                  <a:schemeClr val="tx1"/>
                </a:solidFill>
                <a:effectLst/>
                <a:latin typeface="+mn-lt"/>
                <a:ea typeface="+mn-ea"/>
                <a:cs typeface="+mn-cs"/>
              </a:rPr>
              <a:t> section or calls to </a:t>
            </a:r>
            <a:r>
              <a:rPr lang="en-IN" sz="1200" b="0" i="0" kern="1200" err="1">
                <a:solidFill>
                  <a:schemeClr val="tx1"/>
                </a:solidFill>
                <a:effectLst/>
                <a:latin typeface="+mn-lt"/>
                <a:ea typeface="+mn-ea"/>
                <a:cs typeface="+mn-cs"/>
              </a:rPr>
              <a:t>cxa_throw</a:t>
            </a:r>
            <a:endParaRPr lang="en-IN" sz="1200" b="0" i="0" kern="1200">
              <a:solidFill>
                <a:schemeClr val="tx1"/>
              </a:solidFill>
              <a:effectLst/>
              <a:latin typeface="+mn-lt"/>
              <a:ea typeface="+mn-ea"/>
              <a:cs typeface="+mn-cs"/>
            </a:endParaRPr>
          </a:p>
          <a:p>
            <a:r>
              <a:rPr lang="en-IN" sz="1200" b="0" i="0" kern="1200">
                <a:solidFill>
                  <a:schemeClr val="tx1"/>
                </a:solidFill>
                <a:effectLst/>
                <a:latin typeface="+mn-lt"/>
                <a:ea typeface="+mn-ea"/>
                <a:cs typeface="+mn-cs"/>
              </a:rPr>
              <a:t>	Identified 322 binaries with exception handling to </a:t>
            </a:r>
            <a:r>
              <a:rPr lang="en-IN" sz="1200" b="0" i="0" kern="1200" err="1">
                <a:solidFill>
                  <a:schemeClr val="tx1"/>
                </a:solidFill>
                <a:effectLst/>
                <a:latin typeface="+mn-lt"/>
                <a:ea typeface="+mn-ea"/>
                <a:cs typeface="+mn-cs"/>
              </a:rPr>
              <a:t>analyze</a:t>
            </a:r>
            <a:endParaRPr lang="en-IN" sz="1200" b="0" i="0" kern="1200">
              <a:solidFill>
                <a:schemeClr val="tx1"/>
              </a:solidFill>
              <a:effectLst/>
              <a:latin typeface="+mn-lt"/>
              <a:ea typeface="+mn-ea"/>
              <a:cs typeface="+mn-cs"/>
            </a:endParaRPr>
          </a:p>
          <a:p>
            <a:r>
              <a:rPr lang="en-IN" sz="1200" b="0" i="0" kern="1200">
                <a:solidFill>
                  <a:schemeClr val="tx1"/>
                </a:solidFill>
                <a:effectLst/>
                <a:latin typeface="+mn-lt"/>
                <a:ea typeface="+mn-ea"/>
                <a:cs typeface="+mn-cs"/>
              </a:rPr>
              <a:t>Attack Surface Analysis</a:t>
            </a:r>
          </a:p>
          <a:p>
            <a:pPr lvl="1"/>
            <a:r>
              <a:rPr lang="en-IN" sz="1200" b="0" i="0" kern="1200">
                <a:solidFill>
                  <a:schemeClr val="tx1"/>
                </a:solidFill>
                <a:effectLst/>
                <a:latin typeface="+mn-lt"/>
                <a:ea typeface="+mn-ea"/>
                <a:cs typeface="+mn-cs"/>
              </a:rPr>
              <a:t>Recursively traced call graphs up to 7 levels within each binary</a:t>
            </a:r>
          </a:p>
          <a:p>
            <a:pPr lvl="1"/>
            <a:r>
              <a:rPr lang="en-IN" sz="1200" b="0" i="0" kern="1200">
                <a:solidFill>
                  <a:schemeClr val="tx1"/>
                </a:solidFill>
                <a:effectLst/>
                <a:latin typeface="+mn-lt"/>
                <a:ea typeface="+mn-ea"/>
                <a:cs typeface="+mn-cs"/>
              </a:rPr>
              <a:t>Checked each function in the trace if it calls the </a:t>
            </a:r>
            <a:r>
              <a:rPr lang="en-IN" sz="1200" b="0" i="0" kern="1200" err="1">
                <a:solidFill>
                  <a:schemeClr val="tx1"/>
                </a:solidFill>
                <a:effectLst/>
                <a:latin typeface="+mn-lt"/>
                <a:ea typeface="+mn-ea"/>
                <a:cs typeface="+mn-cs"/>
              </a:rPr>
              <a:t>cxa_throw</a:t>
            </a:r>
            <a:r>
              <a:rPr lang="en-IN" sz="1200" b="0" i="0" kern="1200">
                <a:solidFill>
                  <a:schemeClr val="tx1"/>
                </a:solidFill>
                <a:effectLst/>
                <a:latin typeface="+mn-lt"/>
                <a:ea typeface="+mn-ea"/>
                <a:cs typeface="+mn-cs"/>
              </a:rPr>
              <a:t> API</a:t>
            </a:r>
          </a:p>
          <a:p>
            <a:pPr lvl="1"/>
            <a:r>
              <a:rPr lang="en-IN" sz="1200" b="0" i="0" kern="1200">
                <a:solidFill>
                  <a:schemeClr val="tx1"/>
                </a:solidFill>
                <a:effectLst/>
                <a:latin typeface="+mn-lt"/>
                <a:ea typeface="+mn-ea"/>
                <a:cs typeface="+mn-cs"/>
              </a:rPr>
              <a:t>This identified all functions that can throw an exception</a:t>
            </a:r>
          </a:p>
          <a:p>
            <a:pPr lvl="1"/>
            <a:r>
              <a:rPr lang="en-IN" sz="1200" b="0" i="0" kern="1200">
                <a:solidFill>
                  <a:schemeClr val="tx1"/>
                </a:solidFill>
                <a:effectLst/>
                <a:latin typeface="+mn-lt"/>
                <a:ea typeface="+mn-ea"/>
                <a:cs typeface="+mn-cs"/>
              </a:rPr>
              <a:t>Estimated attack surface by correlating the above two findings</a:t>
            </a:r>
          </a:p>
          <a:p>
            <a:br>
              <a:rPr lang="en-IN"/>
            </a:br>
            <a:r>
              <a:rPr lang="en-IN" sz="1200" b="0" i="0" kern="1200">
                <a:solidFill>
                  <a:schemeClr val="tx1"/>
                </a:solidFill>
                <a:effectLst/>
                <a:latin typeface="+mn-lt"/>
                <a:ea typeface="+mn-ea"/>
                <a:cs typeface="+mn-cs"/>
              </a:rPr>
              <a:t>Gadget Analysis</a:t>
            </a:r>
          </a:p>
          <a:p>
            <a:pPr lvl="1"/>
            <a:r>
              <a:rPr lang="en-IN" sz="1200" b="0" i="0" kern="1200">
                <a:solidFill>
                  <a:schemeClr val="tx1"/>
                </a:solidFill>
                <a:effectLst/>
                <a:latin typeface="+mn-lt"/>
                <a:ea typeface="+mn-ea"/>
                <a:cs typeface="+mn-cs"/>
              </a:rPr>
              <a:t>For each handler, used Binary Ninja to start static taint tracking</a:t>
            </a:r>
          </a:p>
          <a:p>
            <a:pPr lvl="1"/>
            <a:r>
              <a:rPr lang="en-IN" sz="1200" b="0" i="0" kern="1200">
                <a:solidFill>
                  <a:schemeClr val="tx1"/>
                </a:solidFill>
                <a:effectLst/>
                <a:latin typeface="+mn-lt"/>
                <a:ea typeface="+mn-ea"/>
                <a:cs typeface="+mn-cs"/>
              </a:rPr>
              <a:t>A taint sink refers to a sensitive function or operation that we want to detect whether it is being influenced by user-controlled/tainted data.</a:t>
            </a:r>
          </a:p>
          <a:p>
            <a:pPr lvl="1"/>
            <a:r>
              <a:rPr lang="en-IN" sz="1200" b="0" i="0" kern="1200">
                <a:solidFill>
                  <a:schemeClr val="tx1"/>
                </a:solidFill>
                <a:effectLst/>
                <a:latin typeface="+mn-lt"/>
                <a:ea typeface="+mn-ea"/>
                <a:cs typeface="+mn-cs"/>
              </a:rPr>
              <a:t>a taint sink refers to a sensitive operation that we want to detect if it is being controlled by malicious user inputs</a:t>
            </a:r>
          </a:p>
          <a:p>
            <a:r>
              <a:rPr lang="en-IN" sz="1200" b="0" i="0" kern="1200">
                <a:solidFill>
                  <a:schemeClr val="tx1"/>
                </a:solidFill>
                <a:effectLst/>
                <a:latin typeface="+mn-lt"/>
                <a:ea typeface="+mn-ea"/>
                <a:cs typeface="+mn-cs"/>
              </a:rPr>
              <a:t>	Sink Detection</a:t>
            </a:r>
          </a:p>
          <a:p>
            <a:pPr lvl="1"/>
            <a:r>
              <a:rPr lang="en-IN" sz="1200" b="0" i="0" kern="1200">
                <a:solidFill>
                  <a:schemeClr val="tx1"/>
                </a:solidFill>
                <a:effectLst/>
                <a:latin typeface="+mn-lt"/>
                <a:ea typeface="+mn-ea"/>
                <a:cs typeface="+mn-cs"/>
              </a:rPr>
              <a:t>		Detected specific taint sink functions during analysis</a:t>
            </a:r>
          </a:p>
          <a:p>
            <a:pPr lvl="1"/>
            <a:r>
              <a:rPr lang="en-IN" sz="1200" b="0" i="0" kern="1200">
                <a:solidFill>
                  <a:schemeClr val="tx1"/>
                </a:solidFill>
                <a:effectLst/>
                <a:latin typeface="+mn-lt"/>
                <a:ea typeface="+mn-ea"/>
                <a:cs typeface="+mn-cs"/>
              </a:rPr>
              <a:t>		Sinks matched capabilities like memory writes, code execution</a:t>
            </a:r>
          </a:p>
          <a:p>
            <a:pPr lvl="1"/>
            <a:r>
              <a:rPr lang="en-IN" sz="1200" b="0" i="0" kern="1200">
                <a:solidFill>
                  <a:schemeClr val="tx1"/>
                </a:solidFill>
                <a:effectLst/>
                <a:latin typeface="+mn-lt"/>
                <a:ea typeface="+mn-ea"/>
                <a:cs typeface="+mn-cs"/>
              </a:rPr>
              <a:t>		If taint reached sink, reported that handler enables the capability</a:t>
            </a:r>
          </a:p>
          <a:p>
            <a:r>
              <a:rPr lang="en-IN" sz="1200" b="0" i="0" kern="1200">
                <a:solidFill>
                  <a:schemeClr val="tx1"/>
                </a:solidFill>
                <a:effectLst/>
                <a:latin typeface="+mn-lt"/>
                <a:ea typeface="+mn-ea"/>
                <a:cs typeface="+mn-cs"/>
              </a:rPr>
              <a:t>	Ranking &amp; Filtering</a:t>
            </a:r>
          </a:p>
          <a:p>
            <a:pPr lvl="1"/>
            <a:r>
              <a:rPr lang="en-IN" sz="1200" b="0" i="0" kern="1200">
                <a:solidFill>
                  <a:schemeClr val="tx1"/>
                </a:solidFill>
                <a:effectLst/>
                <a:latin typeface="+mn-lt"/>
                <a:ea typeface="+mn-ea"/>
                <a:cs typeface="+mn-cs"/>
              </a:rPr>
              <a:t>		Ranked gadgets based on how feasible sinks are to reach</a:t>
            </a:r>
          </a:p>
          <a:p>
            <a:pPr lvl="1"/>
            <a:r>
              <a:rPr lang="en-IN" sz="1200" b="0" i="0" kern="1200">
                <a:solidFill>
                  <a:schemeClr val="tx1"/>
                </a:solidFill>
                <a:effectLst/>
                <a:latin typeface="+mn-lt"/>
                <a:ea typeface="+mn-ea"/>
                <a:cs typeface="+mn-cs"/>
              </a:rPr>
              <a:t>		Provides estimate for a gadget's exploitability</a:t>
            </a:r>
          </a:p>
          <a:p>
            <a:endParaRPr lang="en-IN"/>
          </a:p>
          <a:p>
            <a:endParaRPr lang="en-IN"/>
          </a:p>
        </p:txBody>
      </p:sp>
      <p:sp>
        <p:nvSpPr>
          <p:cNvPr id="4" name="Slide Number Placeholder 3"/>
          <p:cNvSpPr>
            <a:spLocks noGrp="1"/>
          </p:cNvSpPr>
          <p:nvPr>
            <p:ph type="sldNum" sz="quarter" idx="10"/>
          </p:nvPr>
        </p:nvSpPr>
        <p:spPr/>
        <p:txBody>
          <a:bodyPr/>
          <a:lstStyle/>
          <a:p>
            <a:fld id="{92F1251A-4ED2-4FE7-9C69-C1A7F2815030}" type="slidenum">
              <a:rPr lang="en-IN" smtClean="0"/>
              <a:t>14</a:t>
            </a:fld>
            <a:endParaRPr lang="en-IN"/>
          </a:p>
        </p:txBody>
      </p:sp>
    </p:spTree>
    <p:extLst>
      <p:ext uri="{BB962C8B-B14F-4D97-AF65-F5344CB8AC3E}">
        <p14:creationId xmlns:p14="http://schemas.microsoft.com/office/powerpoint/2010/main" val="1554833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a:solidFill>
                  <a:schemeClr val="tx1"/>
                </a:solidFill>
                <a:effectLst/>
                <a:latin typeface="+mn-lt"/>
                <a:ea typeface="+mn-ea"/>
                <a:cs typeface="+mn-cs"/>
              </a:rPr>
              <a:t>Evaluating Exception Handling Usage</a:t>
            </a:r>
          </a:p>
          <a:p>
            <a:r>
              <a:rPr lang="en-IN" sz="1200" b="0" i="0" kern="1200">
                <a:solidFill>
                  <a:schemeClr val="tx1"/>
                </a:solidFill>
                <a:effectLst/>
                <a:latin typeface="+mn-lt"/>
                <a:ea typeface="+mn-ea"/>
                <a:cs typeface="+mn-cs"/>
              </a:rPr>
              <a:t>	Showed significant attack surface just focusing on exceptions</a:t>
            </a:r>
          </a:p>
          <a:p>
            <a:endParaRPr lang="en-IN"/>
          </a:p>
          <a:p>
            <a:r>
              <a:rPr lang="en-IN" sz="1200" b="0" i="0" kern="1200">
                <a:solidFill>
                  <a:schemeClr val="tx1"/>
                </a:solidFill>
                <a:effectLst/>
                <a:latin typeface="+mn-lt"/>
                <a:ea typeface="+mn-ea"/>
                <a:cs typeface="+mn-cs"/>
              </a:rPr>
              <a:t>Attack Surface Analysis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IN" sz="1200" b="0" i="0" kern="1200">
                <a:solidFill>
                  <a:schemeClr val="tx1"/>
                </a:solidFill>
                <a:effectLst/>
                <a:latin typeface="+mn-lt"/>
                <a:ea typeface="+mn-ea"/>
                <a:cs typeface="+mn-cs"/>
              </a:rPr>
              <a:t>Focus on functions that can have buffer overflows and throw exceptions</a:t>
            </a:r>
          </a:p>
          <a:p>
            <a:pPr lvl="1"/>
            <a:r>
              <a:rPr lang="en-IN" sz="1200" b="0" i="0" kern="1200">
                <a:solidFill>
                  <a:schemeClr val="tx1"/>
                </a:solidFill>
                <a:effectLst/>
                <a:latin typeface="+mn-lt"/>
                <a:ea typeface="+mn-ea"/>
                <a:cs typeface="+mn-cs"/>
              </a:rPr>
              <a:t>Indicated functions vulnerable to memory corruptions</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a:solidFill>
                  <a:schemeClr val="tx1"/>
                </a:solidFill>
                <a:effectLst/>
                <a:latin typeface="+mn-lt"/>
                <a:ea typeface="+mn-ea"/>
                <a:cs typeface="+mn-cs"/>
              </a:rPr>
              <a:t>Evaluating Gadget Capabilities (Gadgets refer to the exception handlers and </a:t>
            </a:r>
            <a:r>
              <a:rPr lang="en-IN" sz="1200" b="0" i="0" kern="1200" err="1">
                <a:solidFill>
                  <a:schemeClr val="tx1"/>
                </a:solidFill>
                <a:effectLst/>
                <a:latin typeface="+mn-lt"/>
                <a:ea typeface="+mn-ea"/>
                <a:cs typeface="+mn-cs"/>
              </a:rPr>
              <a:t>cleanup</a:t>
            </a:r>
            <a:r>
              <a:rPr lang="en-IN" sz="1200" b="0" i="0" kern="1200">
                <a:solidFill>
                  <a:schemeClr val="tx1"/>
                </a:solidFill>
                <a:effectLst/>
                <a:latin typeface="+mn-lt"/>
                <a:ea typeface="+mn-ea"/>
                <a:cs typeface="+mn-cs"/>
              </a:rPr>
              <a:t> handlers that execute when an exception occurs and unwinding happens)</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a:solidFill>
                  <a:schemeClr val="tx1"/>
                </a:solidFill>
                <a:effectLst/>
                <a:latin typeface="+mn-lt"/>
                <a:ea typeface="+mn-ea"/>
                <a:cs typeface="+mn-cs"/>
              </a:rPr>
              <a:t>	Showed diversion to exception handlers is highly exploitable</a:t>
            </a:r>
          </a:p>
          <a:p>
            <a:r>
              <a:rPr lang="en-IN" sz="1200" b="0" i="0" kern="1200">
                <a:solidFill>
                  <a:schemeClr val="tx1"/>
                </a:solidFill>
                <a:effectLst/>
                <a:latin typeface="+mn-lt"/>
                <a:ea typeface="+mn-ea"/>
                <a:cs typeface="+mn-cs"/>
              </a:rPr>
              <a:t>	Exception handlers and clean-up handlers executed on unwinding</a:t>
            </a:r>
          </a:p>
          <a:p>
            <a:r>
              <a:rPr lang="en-IN" sz="1200" b="0" i="0" kern="1200">
                <a:solidFill>
                  <a:schemeClr val="tx1"/>
                </a:solidFill>
                <a:effectLst/>
                <a:latin typeface="+mn-lt"/>
                <a:ea typeface="+mn-ea"/>
                <a:cs typeface="+mn-cs"/>
              </a:rPr>
              <a:t>	Taint tracking checked what operations these can perform</a:t>
            </a:r>
          </a:p>
          <a:p>
            <a:r>
              <a:rPr lang="en-IN" sz="1200" b="0" i="0" kern="1200">
                <a:solidFill>
                  <a:schemeClr val="tx1"/>
                </a:solidFill>
                <a:effectLst/>
                <a:latin typeface="+mn-lt"/>
                <a:ea typeface="+mn-ea"/>
                <a:cs typeface="+mn-cs"/>
              </a:rPr>
              <a:t>	E.g. arbitrary memory writes, code execution</a:t>
            </a:r>
          </a:p>
          <a:p>
            <a:r>
              <a:rPr lang="en-IN" sz="1200" b="0" i="0" kern="1200">
                <a:solidFill>
                  <a:schemeClr val="tx1"/>
                </a:solidFill>
                <a:effectLst/>
                <a:latin typeface="+mn-lt"/>
                <a:ea typeface="+mn-ea"/>
                <a:cs typeface="+mn-cs"/>
              </a:rPr>
              <a:t>	Shows what attackers could leverage through divert attacks</a:t>
            </a:r>
          </a:p>
          <a:p>
            <a:r>
              <a:rPr lang="en-IN" sz="1200" b="0" i="0" kern="1200">
                <a:solidFill>
                  <a:schemeClr val="tx1"/>
                </a:solidFill>
                <a:effectLst/>
                <a:latin typeface="+mn-lt"/>
                <a:ea typeface="+mn-ea"/>
                <a:cs typeface="+mn-cs"/>
              </a:rPr>
              <a:t>Case Studies</a:t>
            </a:r>
          </a:p>
          <a:p>
            <a:pPr lvl="1"/>
            <a:r>
              <a:rPr lang="en-IN" sz="1200" b="0" i="0" kern="1200">
                <a:solidFill>
                  <a:schemeClr val="tx1"/>
                </a:solidFill>
                <a:effectLst/>
                <a:latin typeface="+mn-lt"/>
                <a:ea typeface="+mn-ea"/>
                <a:cs typeface="+mn-cs"/>
              </a:rPr>
              <a:t>Developed real working exploits using CHOP techniques</a:t>
            </a:r>
          </a:p>
          <a:p>
            <a:pPr lvl="1"/>
            <a:r>
              <a:rPr lang="en-IN" sz="1200" b="0" i="0" kern="1200">
                <a:solidFill>
                  <a:schemeClr val="tx1"/>
                </a:solidFill>
                <a:effectLst/>
                <a:latin typeface="+mn-lt"/>
                <a:ea typeface="+mn-ea"/>
                <a:cs typeface="+mn-cs"/>
              </a:rPr>
              <a:t>Bypassed Stack Guard defence in 3 real-world vulnerabilities</a:t>
            </a:r>
          </a:p>
          <a:p>
            <a:pPr lvl="1"/>
            <a:r>
              <a:rPr lang="en-IN" sz="1200" b="0" i="0" kern="1200">
                <a:solidFill>
                  <a:schemeClr val="tx1"/>
                </a:solidFill>
                <a:effectLst/>
                <a:latin typeface="+mn-lt"/>
                <a:ea typeface="+mn-ea"/>
                <a:cs typeface="+mn-cs"/>
              </a:rPr>
              <a:t>Worked reliably on Linux, Windows, </a:t>
            </a:r>
            <a:r>
              <a:rPr lang="en-IN" sz="1200" b="0" i="0" kern="1200" err="1">
                <a:solidFill>
                  <a:schemeClr val="tx1"/>
                </a:solidFill>
                <a:effectLst/>
                <a:latin typeface="+mn-lt"/>
                <a:ea typeface="+mn-ea"/>
                <a:cs typeface="+mn-cs"/>
              </a:rPr>
              <a:t>macOS</a:t>
            </a:r>
            <a:r>
              <a:rPr lang="en-IN" sz="1200" b="0" i="0" kern="1200">
                <a:solidFill>
                  <a:schemeClr val="tx1"/>
                </a:solidFill>
                <a:effectLst/>
                <a:latin typeface="+mn-lt"/>
                <a:ea typeface="+mn-ea"/>
                <a:cs typeface="+mn-cs"/>
              </a:rPr>
              <a:t>, </a:t>
            </a:r>
            <a:r>
              <a:rPr lang="en-IN" sz="1200" b="0" i="0" kern="1200" err="1">
                <a:solidFill>
                  <a:schemeClr val="tx1"/>
                </a:solidFill>
                <a:effectLst/>
                <a:latin typeface="+mn-lt"/>
                <a:ea typeface="+mn-ea"/>
                <a:cs typeface="+mn-cs"/>
              </a:rPr>
              <a:t>iOS</a:t>
            </a:r>
            <a:r>
              <a:rPr lang="en-IN" sz="1200" b="0" i="0" kern="1200">
                <a:solidFill>
                  <a:schemeClr val="tx1"/>
                </a:solidFill>
                <a:effectLst/>
                <a:latin typeface="+mn-lt"/>
                <a:ea typeface="+mn-ea"/>
                <a:cs typeface="+mn-cs"/>
              </a:rPr>
              <a:t> and Android</a:t>
            </a:r>
          </a:p>
          <a:p>
            <a:r>
              <a:rPr lang="en-IN" sz="1200" b="0" i="0" kern="1200">
                <a:solidFill>
                  <a:schemeClr val="tx1"/>
                </a:solidFill>
                <a:effectLst/>
                <a:latin typeface="+mn-lt"/>
                <a:ea typeface="+mn-ea"/>
                <a:cs typeface="+mn-cs"/>
              </a:rPr>
              <a:t>Shadow Stack Analysis</a:t>
            </a:r>
          </a:p>
          <a:p>
            <a:pPr lvl="1"/>
            <a:r>
              <a:rPr lang="en-IN" sz="1200" b="0" i="0" kern="1200">
                <a:solidFill>
                  <a:schemeClr val="tx1"/>
                </a:solidFill>
                <a:effectLst/>
                <a:latin typeface="+mn-lt"/>
                <a:ea typeface="+mn-ea"/>
                <a:cs typeface="+mn-cs"/>
              </a:rPr>
              <a:t>Tested CHOP against shadow stack implementations</a:t>
            </a:r>
          </a:p>
          <a:p>
            <a:pPr lvl="1"/>
            <a:r>
              <a:rPr lang="en-IN" sz="1200" b="0" i="0" kern="1200">
                <a:solidFill>
                  <a:schemeClr val="tx1"/>
                </a:solidFill>
                <a:effectLst/>
                <a:latin typeface="+mn-lt"/>
                <a:ea typeface="+mn-ea"/>
                <a:cs typeface="+mn-cs"/>
              </a:rPr>
              <a:t>Found all fail to protect against exception divert attacks</a:t>
            </a:r>
          </a:p>
          <a:p>
            <a:r>
              <a:rPr lang="en-IN" sz="1200" b="0" i="0" kern="1200" baseline="0">
                <a:solidFill>
                  <a:schemeClr val="tx1"/>
                </a:solidFill>
                <a:effectLst/>
                <a:latin typeface="+mn-lt"/>
                <a:ea typeface="+mn-ea"/>
                <a:cs typeface="+mn-cs"/>
              </a:rPr>
              <a:t>            </a:t>
            </a:r>
            <a:r>
              <a:rPr lang="en-IN" sz="1200" b="0" i="0" kern="1200">
                <a:solidFill>
                  <a:schemeClr val="tx1"/>
                </a:solidFill>
                <a:effectLst/>
                <a:latin typeface="+mn-lt"/>
                <a:ea typeface="+mn-ea"/>
                <a:cs typeface="+mn-cs"/>
              </a:rPr>
              <a:t>Showed existing shadow stack defences still vulnerable</a:t>
            </a:r>
          </a:p>
          <a:p>
            <a:pPr lvl="1"/>
            <a:endParaRPr lang="en-IN" sz="1200" b="0" i="0" kern="1200">
              <a:solidFill>
                <a:schemeClr val="tx1"/>
              </a:solidFill>
              <a:effectLst/>
              <a:latin typeface="+mn-lt"/>
              <a:ea typeface="+mn-ea"/>
              <a:cs typeface="+mn-cs"/>
            </a:endParaRPr>
          </a:p>
          <a:p>
            <a:r>
              <a:rPr lang="en-IN" sz="1200" b="0" i="0" kern="1200">
                <a:solidFill>
                  <a:schemeClr val="tx1"/>
                </a:solidFill>
                <a:effectLst/>
                <a:latin typeface="+mn-lt"/>
                <a:ea typeface="+mn-ea"/>
                <a:cs typeface="+mn-cs"/>
              </a:rPr>
              <a:t>In summary, the evaluation results successfully demonstrate:</a:t>
            </a:r>
          </a:p>
          <a:p>
            <a:r>
              <a:rPr lang="en-IN" sz="1200" b="0" i="0" kern="1200">
                <a:solidFill>
                  <a:schemeClr val="tx1"/>
                </a:solidFill>
                <a:effectLst/>
                <a:latin typeface="+mn-lt"/>
                <a:ea typeface="+mn-ea"/>
                <a:cs typeface="+mn-cs"/>
              </a:rPr>
              <a:t>Prevalence of exception handling in C++ programs</a:t>
            </a:r>
          </a:p>
          <a:p>
            <a:r>
              <a:rPr lang="en-IN" sz="1200" b="0" i="0" kern="1200">
                <a:solidFill>
                  <a:schemeClr val="tx1"/>
                </a:solidFill>
                <a:effectLst/>
                <a:latin typeface="+mn-lt"/>
                <a:ea typeface="+mn-ea"/>
                <a:cs typeface="+mn-cs"/>
              </a:rPr>
              <a:t>Stack corruptions are likely in a significant portion</a:t>
            </a:r>
          </a:p>
          <a:p>
            <a:r>
              <a:rPr lang="en-IN" sz="1200" b="0" i="0" kern="1200">
                <a:solidFill>
                  <a:schemeClr val="tx1"/>
                </a:solidFill>
                <a:effectLst/>
                <a:latin typeface="+mn-lt"/>
                <a:ea typeface="+mn-ea"/>
                <a:cs typeface="+mn-cs"/>
              </a:rPr>
              <a:t>Powerful exploitation is possible through exception handlers</a:t>
            </a:r>
          </a:p>
          <a:p>
            <a:r>
              <a:rPr lang="en-IN" sz="1200" b="0" i="0" kern="1200">
                <a:solidFill>
                  <a:schemeClr val="tx1"/>
                </a:solidFill>
                <a:effectLst/>
                <a:latin typeface="+mn-lt"/>
                <a:ea typeface="+mn-ea"/>
                <a:cs typeface="+mn-cs"/>
              </a:rPr>
              <a:t>CHOP leads to bypasses of deployed mitigations</a:t>
            </a:r>
          </a:p>
          <a:p>
            <a:r>
              <a:rPr lang="en-IN" sz="1200" b="0" i="0" kern="1200">
                <a:solidFill>
                  <a:schemeClr val="tx1"/>
                </a:solidFill>
                <a:effectLst/>
                <a:latin typeface="+mn-lt"/>
                <a:ea typeface="+mn-ea"/>
                <a:cs typeface="+mn-cs"/>
              </a:rPr>
              <a:t>Applicability across operating systems and architectures</a:t>
            </a:r>
          </a:p>
          <a:p>
            <a:endParaRPr lang="en-IN"/>
          </a:p>
        </p:txBody>
      </p:sp>
      <p:sp>
        <p:nvSpPr>
          <p:cNvPr id="4" name="Slide Number Placeholder 3"/>
          <p:cNvSpPr>
            <a:spLocks noGrp="1"/>
          </p:cNvSpPr>
          <p:nvPr>
            <p:ph type="sldNum" sz="quarter" idx="10"/>
          </p:nvPr>
        </p:nvSpPr>
        <p:spPr/>
        <p:txBody>
          <a:bodyPr/>
          <a:lstStyle/>
          <a:p>
            <a:fld id="{92F1251A-4ED2-4FE7-9C69-C1A7F2815030}" type="slidenum">
              <a:rPr lang="en-IN" smtClean="0"/>
              <a:t>15</a:t>
            </a:fld>
            <a:endParaRPr lang="en-IN"/>
          </a:p>
        </p:txBody>
      </p:sp>
    </p:spTree>
    <p:extLst>
      <p:ext uri="{BB962C8B-B14F-4D97-AF65-F5344CB8AC3E}">
        <p14:creationId xmlns:p14="http://schemas.microsoft.com/office/powerpoint/2010/main" val="1864624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research paper presents three case studies t</a:t>
            </a:r>
            <a:r>
              <a:rPr lang="en-IN" sz="1200" b="0" i="0" kern="1200" baseline="0" dirty="0">
                <a:solidFill>
                  <a:schemeClr val="tx1"/>
                </a:solidFill>
                <a:effectLst/>
                <a:latin typeface="+mn-lt"/>
                <a:ea typeface="+mn-ea"/>
                <a:cs typeface="+mn-cs"/>
              </a:rPr>
              <a:t>o </a:t>
            </a:r>
            <a:r>
              <a:rPr lang="en-IN" sz="1200" b="0" i="0" kern="1200" dirty="0">
                <a:solidFill>
                  <a:schemeClr val="tx1"/>
                </a:solidFill>
                <a:effectLst/>
                <a:latin typeface="+mn-lt"/>
                <a:ea typeface="+mn-ea"/>
                <a:cs typeface="+mn-cs"/>
              </a:rPr>
              <a:t>highlight how CHOP can be used to exploit vulnerabilities in different software applications:</a:t>
            </a:r>
          </a:p>
          <a:p>
            <a:endParaRPr lang="en-IN"/>
          </a:p>
          <a:p>
            <a:pPr marL="228600" indent="-228600">
              <a:buAutoNum type="arabicPeriod"/>
            </a:pPr>
            <a:r>
              <a:rPr lang="en-IN" sz="1200" b="1" i="0" kern="1200" dirty="0" err="1">
                <a:solidFill>
                  <a:schemeClr val="tx1"/>
                </a:solidFill>
                <a:effectLst/>
                <a:latin typeface="+mn-lt"/>
                <a:ea typeface="+mn-ea"/>
                <a:cs typeface="+mn-cs"/>
              </a:rPr>
              <a:t>PowerDNS</a:t>
            </a:r>
            <a:r>
              <a:rPr lang="en-IN" sz="1200" b="1" i="0" kern="1200" dirty="0">
                <a:solidFill>
                  <a:schemeClr val="tx1"/>
                </a:solidFill>
                <a:effectLst/>
                <a:latin typeface="+mn-lt"/>
                <a:ea typeface="+mn-ea"/>
                <a:cs typeface="+mn-cs"/>
              </a:rPr>
              <a:t> </a:t>
            </a:r>
            <a:r>
              <a:rPr lang="en-IN" sz="1200" b="1" i="0" kern="1200" dirty="0" err="1">
                <a:solidFill>
                  <a:schemeClr val="tx1"/>
                </a:solidFill>
                <a:effectLst/>
                <a:latin typeface="+mn-lt"/>
                <a:ea typeface="+mn-ea"/>
                <a:cs typeface="+mn-cs"/>
              </a:rPr>
              <a:t>Recursor</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Exploit Method</a:t>
            </a:r>
            <a:r>
              <a:rPr lang="en-IN" sz="1200" b="0" i="0" kern="1200" dirty="0">
                <a:solidFill>
                  <a:schemeClr val="tx1"/>
                </a:solidFill>
                <a:effectLst/>
                <a:latin typeface="+mn-lt"/>
                <a:ea typeface="+mn-ea"/>
                <a:cs typeface="+mn-cs"/>
              </a:rPr>
              <a:t>: The overflow occurred when parsing DNS responses. The researchers sent a crafted DNS response that exceeded the buffer size the</a:t>
            </a:r>
            <a:r>
              <a:rPr lang="en-IN" sz="1200" b="0" i="0" kern="1200" baseline="0" dirty="0">
                <a:solidFill>
                  <a:schemeClr val="tx1"/>
                </a:solidFill>
                <a:effectLst/>
                <a:latin typeface="+mn-lt"/>
                <a:ea typeface="+mn-ea"/>
                <a:cs typeface="+mn-cs"/>
              </a:rPr>
              <a:t> </a:t>
            </a:r>
            <a:r>
              <a:rPr lang="en-IN" sz="1200" b="0" i="0" u="none" strike="noStrike" kern="1200" baseline="0" dirty="0">
                <a:solidFill>
                  <a:schemeClr val="tx1"/>
                </a:solidFill>
                <a:latin typeface="+mn-lt"/>
                <a:ea typeface="+mn-ea"/>
                <a:cs typeface="+mn-cs"/>
              </a:rPr>
              <a:t>code explicitly checks whether more data</a:t>
            </a:r>
            <a:endParaRPr lang="en-IN" sz="1200" b="0" i="0" u="none" strike="noStrike" kern="1200" baseline="0" dirty="0">
              <a:solidFill>
                <a:schemeClr val="tx1"/>
              </a:solidFill>
              <a:latin typeface="+mn-lt"/>
              <a:cs typeface="Calibri"/>
            </a:endParaRPr>
          </a:p>
          <a:p>
            <a:r>
              <a:rPr lang="en-IN" sz="1200" b="0" i="0" u="none" strike="noStrike" kern="1200" baseline="0" dirty="0">
                <a:solidFill>
                  <a:schemeClr val="tx1"/>
                </a:solidFill>
                <a:latin typeface="+mn-lt"/>
                <a:ea typeface="+mn-ea"/>
                <a:cs typeface="+mn-cs"/>
              </a:rPr>
              <a:t>has been written into the buffer than it can hold À and throws a runtime error the check happens only after data is written in next iteration </a:t>
            </a:r>
            <a:r>
              <a:rPr lang="en-IN" sz="1200" b="0" i="0" kern="1200" dirty="0">
                <a:solidFill>
                  <a:schemeClr val="tx1"/>
                </a:solidFill>
                <a:effectLst/>
                <a:latin typeface="+mn-lt"/>
                <a:ea typeface="+mn-ea"/>
                <a:cs typeface="+mn-cs"/>
              </a:rPr>
              <a:t>and then triggered a runtime error, exploiting the overflow.</a:t>
            </a:r>
            <a:endParaRPr lang="en-IN" sz="1200" b="0" i="0" kern="1200" dirty="0">
              <a:solidFill>
                <a:schemeClr val="tx1"/>
              </a:solidFill>
              <a:effectLst/>
              <a:latin typeface="+mn-lt"/>
              <a:cs typeface="Calibri"/>
            </a:endParaRPr>
          </a:p>
          <a:p>
            <a:r>
              <a:rPr lang="en-IN" sz="1200" b="1" i="0" kern="1200" dirty="0">
                <a:solidFill>
                  <a:schemeClr val="tx1"/>
                </a:solidFill>
                <a:effectLst/>
                <a:latin typeface="+mn-lt"/>
                <a:ea typeface="+mn-ea"/>
                <a:cs typeface="+mn-cs"/>
              </a:rPr>
              <a:t>Outcome</a:t>
            </a:r>
            <a:r>
              <a:rPr lang="en-IN" sz="1200" b="0" i="0" kern="1200" dirty="0">
                <a:solidFill>
                  <a:schemeClr val="tx1"/>
                </a:solidFill>
                <a:effectLst/>
                <a:latin typeface="+mn-lt"/>
                <a:ea typeface="+mn-ea"/>
                <a:cs typeface="+mn-cs"/>
              </a:rPr>
              <a:t>: The overflow and subsequent exception handling allowed the researchers to overwrite the saved return address with a pointer to a "golden gadget" in the </a:t>
            </a:r>
            <a:r>
              <a:rPr lang="en-IN" sz="1200" b="0" i="0" kern="1200" dirty="0" err="1">
                <a:solidFill>
                  <a:schemeClr val="tx1"/>
                </a:solidFill>
                <a:effectLst/>
                <a:latin typeface="+mn-lt"/>
                <a:ea typeface="+mn-ea"/>
                <a:cs typeface="+mn-cs"/>
              </a:rPr>
              <a:t>libstdc</a:t>
            </a:r>
            <a:r>
              <a:rPr lang="en-IN" sz="1200" b="0" i="0" kern="1200" dirty="0">
                <a:solidFill>
                  <a:schemeClr val="tx1"/>
                </a:solidFill>
                <a:effectLst/>
                <a:latin typeface="+mn-lt"/>
                <a:ea typeface="+mn-ea"/>
                <a:cs typeface="+mn-cs"/>
              </a:rPr>
              <a:t>++, leading to control flow hijacking and execution of a ROP (Return-Oriented Programming) chain, ultimately opening a remote shell for the attacker​​.</a:t>
            </a:r>
            <a:endParaRPr lang="en-IN" sz="1200" b="0" i="0" kern="1200" dirty="0">
              <a:solidFill>
                <a:schemeClr val="tx1"/>
              </a:solidFill>
              <a:effectLst/>
              <a:latin typeface="+mn-lt"/>
              <a:cs typeface="Calibri"/>
            </a:endParaRPr>
          </a:p>
          <a:p>
            <a:endParaRPr lang="en-IN"/>
          </a:p>
          <a:p>
            <a:r>
              <a:rPr lang="en-IN" sz="1200" b="1" i="0" kern="1200" dirty="0">
                <a:solidFill>
                  <a:schemeClr val="tx1"/>
                </a:solidFill>
                <a:effectLst/>
                <a:latin typeface="+mn-lt"/>
                <a:ea typeface="+mn-ea"/>
                <a:cs typeface="+mn-cs"/>
              </a:rPr>
              <a:t>2. </a:t>
            </a:r>
            <a:r>
              <a:rPr lang="en-IN" sz="1200" b="1" i="0" kern="1200" dirty="0" err="1">
                <a:solidFill>
                  <a:schemeClr val="tx1"/>
                </a:solidFill>
                <a:effectLst/>
                <a:latin typeface="+mn-lt"/>
                <a:ea typeface="+mn-ea"/>
                <a:cs typeface="+mn-cs"/>
              </a:rPr>
              <a:t>LibRaw</a:t>
            </a:r>
            <a:endParaRPr lang="en-IN" sz="1200" b="1" i="0" kern="1200" dirty="0" err="1">
              <a:solidFill>
                <a:schemeClr val="tx1"/>
              </a:solidFill>
              <a:effectLst/>
              <a:latin typeface="+mn-lt"/>
              <a:cs typeface="Calibri"/>
            </a:endParaRPr>
          </a:p>
          <a:p>
            <a:r>
              <a:rPr lang="en-IN" sz="1200" b="1" i="0" kern="1200" dirty="0">
                <a:solidFill>
                  <a:schemeClr val="tx1"/>
                </a:solidFill>
                <a:effectLst/>
                <a:latin typeface="+mn-lt"/>
                <a:ea typeface="+mn-ea"/>
                <a:cs typeface="+mn-cs"/>
              </a:rPr>
              <a:t>Exploit Method</a:t>
            </a:r>
            <a:r>
              <a:rPr lang="en-IN" sz="1200" b="0" i="0" kern="1200" dirty="0">
                <a:solidFill>
                  <a:schemeClr val="tx1"/>
                </a:solidFill>
                <a:effectLst/>
                <a:latin typeface="+mn-lt"/>
                <a:ea typeface="+mn-ea"/>
                <a:cs typeface="+mn-cs"/>
              </a:rPr>
              <a:t>: The exploit involved modifying maker note of an existing image created</a:t>
            </a:r>
            <a:r>
              <a:rPr lang="en-IN" sz="1200" b="0" i="0" kern="1200" baseline="0" dirty="0">
                <a:solidFill>
                  <a:schemeClr val="tx1"/>
                </a:solidFill>
                <a:effectLst/>
                <a:latin typeface="+mn-lt"/>
                <a:ea typeface="+mn-ea"/>
                <a:cs typeface="+mn-cs"/>
              </a:rPr>
              <a:t> by </a:t>
            </a:r>
            <a:r>
              <a:rPr lang="en-IN" sz="1200" b="0" i="0" kern="1200" baseline="0" dirty="0" err="1">
                <a:solidFill>
                  <a:schemeClr val="tx1"/>
                </a:solidFill>
                <a:effectLst/>
                <a:latin typeface="+mn-lt"/>
                <a:ea typeface="+mn-ea"/>
                <a:cs typeface="+mn-cs"/>
              </a:rPr>
              <a:t>Rasberry</a:t>
            </a:r>
            <a:r>
              <a:rPr lang="en-IN" sz="1200" b="0" i="0" kern="1200" baseline="0" dirty="0">
                <a:solidFill>
                  <a:schemeClr val="tx1"/>
                </a:solidFill>
                <a:effectLst/>
                <a:latin typeface="+mn-lt"/>
                <a:ea typeface="+mn-ea"/>
                <a:cs typeface="+mn-cs"/>
              </a:rPr>
              <a:t> Pie camera </a:t>
            </a:r>
            <a:r>
              <a:rPr lang="en-IN" sz="1200" b="0" i="0" kern="1200" dirty="0">
                <a:solidFill>
                  <a:schemeClr val="tx1"/>
                </a:solidFill>
                <a:effectLst/>
                <a:latin typeface="+mn-lt"/>
                <a:ea typeface="+mn-ea"/>
                <a:cs typeface="+mn-cs"/>
              </a:rPr>
              <a:t>to trigger the buffer overflow and overwrite the saved return address. The overflow was extended to change the camera model data, triggering a different function (</a:t>
            </a:r>
            <a:r>
              <a:rPr lang="en-IN" sz="1200" b="0" i="0" kern="1200" dirty="0" err="1">
                <a:solidFill>
                  <a:schemeClr val="tx1"/>
                </a:solidFill>
                <a:effectLst/>
                <a:latin typeface="+mn-lt"/>
                <a:ea typeface="+mn-ea"/>
                <a:cs typeface="+mn-cs"/>
              </a:rPr>
              <a:t>parse_makernote</a:t>
            </a:r>
            <a:r>
              <a:rPr lang="en-IN" sz="1200" b="0" i="0" kern="1200" dirty="0">
                <a:solidFill>
                  <a:schemeClr val="tx1"/>
                </a:solidFill>
                <a:effectLst/>
                <a:latin typeface="+mn-lt"/>
                <a:ea typeface="+mn-ea"/>
                <a:cs typeface="+mn-cs"/>
              </a:rPr>
              <a:t>) that threw an exception, leading to stack unwinding.</a:t>
            </a:r>
            <a:endParaRPr lang="en-IN" sz="1200" b="0" i="0" kern="1200" dirty="0">
              <a:solidFill>
                <a:schemeClr val="tx1"/>
              </a:solidFill>
              <a:effectLst/>
              <a:latin typeface="+mn-lt"/>
              <a:cs typeface="Calibri"/>
            </a:endParaRPr>
          </a:p>
          <a:p>
            <a:r>
              <a:rPr lang="en-IN" sz="1200" b="1" i="0" kern="1200" dirty="0">
                <a:solidFill>
                  <a:schemeClr val="tx1"/>
                </a:solidFill>
                <a:effectLst/>
                <a:latin typeface="+mn-lt"/>
                <a:ea typeface="+mn-ea"/>
                <a:cs typeface="+mn-cs"/>
              </a:rPr>
              <a:t>Outcome</a:t>
            </a:r>
            <a:r>
              <a:rPr lang="en-IN" sz="1200" b="0" i="0" kern="1200" dirty="0">
                <a:solidFill>
                  <a:schemeClr val="tx1"/>
                </a:solidFill>
                <a:effectLst/>
                <a:latin typeface="+mn-lt"/>
                <a:ea typeface="+mn-ea"/>
                <a:cs typeface="+mn-cs"/>
              </a:rPr>
              <a:t>: The researchers crafted a second </a:t>
            </a:r>
            <a:r>
              <a:rPr lang="en-IN" sz="1200" b="0" i="0" kern="1200" dirty="0" err="1">
                <a:solidFill>
                  <a:schemeClr val="tx1"/>
                </a:solidFill>
                <a:effectLst/>
                <a:latin typeface="+mn-lt"/>
                <a:ea typeface="+mn-ea"/>
                <a:cs typeface="+mn-cs"/>
              </a:rPr>
              <a:t>MakerNote</a:t>
            </a:r>
            <a:r>
              <a:rPr lang="en-IN" sz="1200" b="0" i="0" kern="1200" dirty="0">
                <a:solidFill>
                  <a:schemeClr val="tx1"/>
                </a:solidFill>
                <a:effectLst/>
                <a:latin typeface="+mn-lt"/>
                <a:ea typeface="+mn-ea"/>
                <a:cs typeface="+mn-cs"/>
              </a:rPr>
              <a:t> tag to trigger the exception, which, combined with the corrupted stack, led to the execution of a ROP chain and allowed the attacker to execute arbitrary commands​​ which </a:t>
            </a:r>
            <a:r>
              <a:rPr lang="en-IN" sz="1200" b="0" i="0" kern="1200" dirty="0" err="1">
                <a:solidFill>
                  <a:schemeClr val="tx1"/>
                </a:solidFill>
                <a:effectLst/>
                <a:latin typeface="+mn-lt"/>
                <a:ea typeface="+mn-ea"/>
                <a:cs typeface="+mn-cs"/>
              </a:rPr>
              <a:t>evenrually</a:t>
            </a:r>
            <a:r>
              <a:rPr lang="en-IN" sz="1200" b="0" i="0" kern="1200" dirty="0">
                <a:solidFill>
                  <a:schemeClr val="tx1"/>
                </a:solidFill>
                <a:effectLst/>
                <a:latin typeface="+mn-lt"/>
                <a:ea typeface="+mn-ea"/>
                <a:cs typeface="+mn-cs"/>
              </a:rPr>
              <a:t> opened shell.</a:t>
            </a:r>
            <a:endParaRPr lang="en-IN" sz="1200" b="0" i="0" kern="1200" dirty="0">
              <a:solidFill>
                <a:schemeClr val="tx1"/>
              </a:solidFill>
              <a:effectLst/>
              <a:latin typeface="+mn-lt"/>
              <a:cs typeface="Calibri"/>
            </a:endParaRPr>
          </a:p>
          <a:p>
            <a:endParaRPr lang="en-IN" sz="1200" b="0" i="0" kern="120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3. Smart-card Services on macOS</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Exploit Method</a:t>
            </a:r>
            <a:r>
              <a:rPr lang="en-IN" sz="1200" b="0" i="0" kern="1200" dirty="0">
                <a:solidFill>
                  <a:schemeClr val="tx1"/>
                </a:solidFill>
                <a:effectLst/>
                <a:latin typeface="+mn-lt"/>
                <a:ea typeface="+mn-ea"/>
                <a:cs typeface="+mn-cs"/>
              </a:rPr>
              <a:t>: The researchers used an error condition in the certificate decompression process to trigger an exception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They used the Virtual Smart Card Architecture with modifications to deliver the exploit payload.</a:t>
            </a:r>
            <a:endParaRPr lang="en-IN" sz="1200" b="0" i="0" kern="1200" dirty="0">
              <a:solidFill>
                <a:schemeClr val="tx1"/>
              </a:solidFill>
              <a:effectLst/>
              <a:latin typeface="+mn-lt"/>
              <a:cs typeface="Calibri"/>
            </a:endParaRPr>
          </a:p>
          <a:p>
            <a:r>
              <a:rPr lang="en-IN" sz="1200" b="1" i="0" kern="1200" dirty="0">
                <a:solidFill>
                  <a:schemeClr val="tx1"/>
                </a:solidFill>
                <a:effectLst/>
                <a:latin typeface="+mn-lt"/>
                <a:ea typeface="+mn-ea"/>
                <a:cs typeface="+mn-cs"/>
              </a:rPr>
              <a:t>Outcome</a:t>
            </a:r>
            <a:r>
              <a:rPr lang="en-IN" sz="1200" b="0" i="0" kern="1200" dirty="0">
                <a:solidFill>
                  <a:schemeClr val="tx1"/>
                </a:solidFill>
                <a:effectLst/>
                <a:latin typeface="+mn-lt"/>
                <a:ea typeface="+mn-ea"/>
                <a:cs typeface="+mn-cs"/>
              </a:rPr>
              <a:t>: The payload overwrote the saved return address with a pointer to a pivot-to-ROP gadget. The ROP chain then executed commands specified by the attacker on the victim system, demonstrating CHOP's applicability beyond Linux platforms​​.</a:t>
            </a:r>
            <a:endParaRPr lang="en-IN" sz="1200" b="0" i="0" kern="1200" dirty="0">
              <a:solidFill>
                <a:schemeClr val="tx1"/>
              </a:solidFill>
              <a:effectLst/>
              <a:latin typeface="+mn-lt"/>
              <a:cs typeface="Calibri"/>
            </a:endParaRPr>
          </a:p>
          <a:p>
            <a:endParaRPr lang="en-IN" sz="1200" b="0" i="0" kern="1200">
              <a:solidFill>
                <a:schemeClr val="tx1"/>
              </a:solidFill>
              <a:effectLst/>
              <a:latin typeface="+mn-lt"/>
              <a:ea typeface="+mn-ea"/>
              <a:cs typeface="+mn-cs"/>
            </a:endParaRPr>
          </a:p>
          <a:p>
            <a:endParaRPr lang="en-IN"/>
          </a:p>
          <a:p>
            <a:endParaRPr lang="en-IN"/>
          </a:p>
          <a:p>
            <a:endParaRPr lang="en-IN"/>
          </a:p>
        </p:txBody>
      </p:sp>
      <p:sp>
        <p:nvSpPr>
          <p:cNvPr id="4" name="Slide Number Placeholder 3"/>
          <p:cNvSpPr>
            <a:spLocks noGrp="1"/>
          </p:cNvSpPr>
          <p:nvPr>
            <p:ph type="sldNum" sz="quarter" idx="10"/>
          </p:nvPr>
        </p:nvSpPr>
        <p:spPr/>
        <p:txBody>
          <a:bodyPr/>
          <a:lstStyle/>
          <a:p>
            <a:fld id="{92F1251A-4ED2-4FE7-9C69-C1A7F2815030}" type="slidenum">
              <a:rPr lang="en-IN" smtClean="0"/>
              <a:t>16</a:t>
            </a:fld>
            <a:endParaRPr lang="en-IN"/>
          </a:p>
        </p:txBody>
      </p:sp>
    </p:spTree>
    <p:extLst>
      <p:ext uri="{BB962C8B-B14F-4D97-AF65-F5344CB8AC3E}">
        <p14:creationId xmlns:p14="http://schemas.microsoft.com/office/powerpoint/2010/main" val="4056721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a:solidFill>
                  <a:schemeClr val="tx1"/>
                </a:solidFill>
                <a:effectLst/>
                <a:latin typeface="+mn-lt"/>
                <a:ea typeface="+mn-ea"/>
                <a:cs typeface="+mn-cs"/>
              </a:rPr>
              <a:t>The vulnerable C++ program:</a:t>
            </a:r>
          </a:p>
          <a:p>
            <a:pPr lvl="1"/>
            <a:r>
              <a:rPr lang="en-IN" sz="1200" b="0" i="0" kern="1200">
                <a:solidFill>
                  <a:schemeClr val="tx1"/>
                </a:solidFill>
                <a:effectLst/>
                <a:latin typeface="+mn-lt"/>
                <a:ea typeface="+mn-ea"/>
                <a:cs typeface="+mn-cs"/>
              </a:rPr>
              <a:t>Contains a buffer overflow in overflow() function</a:t>
            </a:r>
          </a:p>
          <a:p>
            <a:pPr lvl="1"/>
            <a:r>
              <a:rPr lang="en-IN" sz="1200" b="0" i="0" kern="1200" err="1">
                <a:solidFill>
                  <a:schemeClr val="tx1"/>
                </a:solidFill>
                <a:effectLst/>
                <a:latin typeface="+mn-lt"/>
                <a:ea typeface="+mn-ea"/>
                <a:cs typeface="+mn-cs"/>
              </a:rPr>
              <a:t>strcpy</a:t>
            </a:r>
            <a:r>
              <a:rPr lang="en-IN" sz="1200" b="0" i="0" kern="1200">
                <a:solidFill>
                  <a:schemeClr val="tx1"/>
                </a:solidFill>
                <a:effectLst/>
                <a:latin typeface="+mn-lt"/>
                <a:ea typeface="+mn-ea"/>
                <a:cs typeface="+mn-cs"/>
              </a:rPr>
              <a:t>() writes input </a:t>
            </a:r>
            <a:r>
              <a:rPr lang="en-IN" sz="1200" b="0" i="0" kern="1200" err="1">
                <a:solidFill>
                  <a:schemeClr val="tx1"/>
                </a:solidFill>
                <a:effectLst/>
                <a:latin typeface="+mn-lt"/>
                <a:ea typeface="+mn-ea"/>
                <a:cs typeface="+mn-cs"/>
              </a:rPr>
              <a:t>buf</a:t>
            </a:r>
            <a:r>
              <a:rPr lang="en-IN" sz="1200" b="0" i="0" kern="1200">
                <a:solidFill>
                  <a:schemeClr val="tx1"/>
                </a:solidFill>
                <a:effectLst/>
                <a:latin typeface="+mn-lt"/>
                <a:ea typeface="+mn-ea"/>
                <a:cs typeface="+mn-cs"/>
              </a:rPr>
              <a:t> from socket to 16 byte buffer</a:t>
            </a:r>
          </a:p>
          <a:p>
            <a:pPr lvl="1"/>
            <a:r>
              <a:rPr lang="en-IN" sz="1200" b="0" i="0" kern="1200">
                <a:solidFill>
                  <a:schemeClr val="tx1"/>
                </a:solidFill>
                <a:effectLst/>
                <a:latin typeface="+mn-lt"/>
                <a:ea typeface="+mn-ea"/>
                <a:cs typeface="+mn-cs"/>
              </a:rPr>
              <a:t>This overflows the buffer on stack</a:t>
            </a:r>
          </a:p>
          <a:p>
            <a:r>
              <a:rPr lang="en-IN" sz="1200" b="0" i="0" kern="1200">
                <a:solidFill>
                  <a:schemeClr val="tx1"/>
                </a:solidFill>
                <a:effectLst/>
                <a:latin typeface="+mn-lt"/>
                <a:ea typeface="+mn-ea"/>
                <a:cs typeface="+mn-cs"/>
              </a:rPr>
              <a:t>overflow() throws an exception after overflow</a:t>
            </a:r>
          </a:p>
          <a:p>
            <a:pPr lvl="1"/>
            <a:r>
              <a:rPr lang="en-IN" sz="1200" b="0" i="0" kern="1200">
                <a:solidFill>
                  <a:schemeClr val="tx1"/>
                </a:solidFill>
                <a:effectLst/>
                <a:latin typeface="+mn-lt"/>
                <a:ea typeface="+mn-ea"/>
                <a:cs typeface="+mn-cs"/>
              </a:rPr>
              <a:t>try-catch block throws a generic exception</a:t>
            </a:r>
          </a:p>
          <a:p>
            <a:pPr lvl="1"/>
            <a:r>
              <a:rPr lang="en-IN" sz="1200" b="0" i="0" kern="1200">
                <a:solidFill>
                  <a:schemeClr val="tx1"/>
                </a:solidFill>
                <a:effectLst/>
                <a:latin typeface="+mn-lt"/>
                <a:ea typeface="+mn-ea"/>
                <a:cs typeface="+mn-cs"/>
              </a:rPr>
              <a:t>This will trigger unwinding after stack corruption</a:t>
            </a:r>
          </a:p>
          <a:p>
            <a:r>
              <a:rPr lang="en-IN" sz="1200" b="0" i="0" kern="1200">
                <a:solidFill>
                  <a:schemeClr val="tx1"/>
                </a:solidFill>
                <a:effectLst/>
                <a:latin typeface="+mn-lt"/>
                <a:ea typeface="+mn-ea"/>
                <a:cs typeface="+mn-cs"/>
              </a:rPr>
              <a:t>The Python script:</a:t>
            </a:r>
          </a:p>
          <a:p>
            <a:pPr lvl="1"/>
            <a:r>
              <a:rPr lang="en-IN" sz="1200" b="0" i="0" kern="1200">
                <a:solidFill>
                  <a:schemeClr val="tx1"/>
                </a:solidFill>
                <a:effectLst/>
                <a:latin typeface="+mn-lt"/>
                <a:ea typeface="+mn-ea"/>
                <a:cs typeface="+mn-cs"/>
              </a:rPr>
              <a:t>Sends payload with buffer overflow strings</a:t>
            </a:r>
          </a:p>
          <a:p>
            <a:pPr lvl="1"/>
            <a:r>
              <a:rPr lang="en-IN" sz="1200" b="0" i="0" kern="1200">
                <a:solidFill>
                  <a:schemeClr val="tx1"/>
                </a:solidFill>
                <a:effectLst/>
                <a:latin typeface="+mn-lt"/>
                <a:ea typeface="+mn-ea"/>
                <a:cs typeface="+mn-cs"/>
              </a:rPr>
              <a:t>Overwrites saved return address with 4 B's</a:t>
            </a:r>
          </a:p>
          <a:p>
            <a:pPr lvl="1"/>
            <a:r>
              <a:rPr lang="en-IN" sz="1200" b="0" i="0" kern="1200">
                <a:solidFill>
                  <a:schemeClr val="tx1"/>
                </a:solidFill>
                <a:effectLst/>
                <a:latin typeface="+mn-lt"/>
                <a:ea typeface="+mn-ea"/>
                <a:cs typeface="+mn-cs"/>
              </a:rPr>
              <a:t>Triggers exception later by sending dummy string</a:t>
            </a:r>
          </a:p>
          <a:p>
            <a:r>
              <a:rPr lang="en-IN" sz="1200" b="0" i="0" kern="1200">
                <a:solidFill>
                  <a:schemeClr val="tx1"/>
                </a:solidFill>
                <a:effectLst/>
                <a:latin typeface="+mn-lt"/>
                <a:ea typeface="+mn-ea"/>
                <a:cs typeface="+mn-cs"/>
              </a:rPr>
              <a:t>Effect on vulnerable program:</a:t>
            </a:r>
          </a:p>
          <a:p>
            <a:pPr lvl="1"/>
            <a:r>
              <a:rPr lang="en-IN" sz="1200" b="0" i="0" kern="1200" err="1">
                <a:solidFill>
                  <a:schemeClr val="tx1"/>
                </a:solidFill>
                <a:effectLst/>
                <a:latin typeface="+mn-lt"/>
                <a:ea typeface="+mn-ea"/>
                <a:cs typeface="+mn-cs"/>
              </a:rPr>
              <a:t>gdb</a:t>
            </a:r>
            <a:r>
              <a:rPr lang="en-IN" sz="1200" b="0" i="0" kern="1200">
                <a:solidFill>
                  <a:schemeClr val="tx1"/>
                </a:solidFill>
                <a:effectLst/>
                <a:latin typeface="+mn-lt"/>
                <a:ea typeface="+mn-ea"/>
                <a:cs typeface="+mn-cs"/>
              </a:rPr>
              <a:t> shows SIGABRT signal being received</a:t>
            </a:r>
          </a:p>
          <a:p>
            <a:pPr lvl="1"/>
            <a:r>
              <a:rPr lang="en-IN" sz="1200" b="0" i="0" kern="1200">
                <a:solidFill>
                  <a:schemeClr val="tx1"/>
                </a:solidFill>
                <a:effectLst/>
                <a:latin typeface="+mn-lt"/>
                <a:ea typeface="+mn-ea"/>
                <a:cs typeface="+mn-cs"/>
              </a:rPr>
              <a:t>Indicates abnormal termination due to error</a:t>
            </a:r>
          </a:p>
          <a:p>
            <a:r>
              <a:rPr lang="en-IN" sz="1200" b="0" i="0" kern="1200">
                <a:solidFill>
                  <a:schemeClr val="tx1"/>
                </a:solidFill>
                <a:effectLst/>
                <a:latin typeface="+mn-lt"/>
                <a:ea typeface="+mn-ea"/>
                <a:cs typeface="+mn-cs"/>
              </a:rPr>
              <a:t>Registers show:</a:t>
            </a:r>
          </a:p>
          <a:p>
            <a:pPr lvl="1"/>
            <a:r>
              <a:rPr lang="en-IN" sz="1200" b="0" i="0" kern="1200">
                <a:solidFill>
                  <a:schemeClr val="tx1"/>
                </a:solidFill>
                <a:effectLst/>
                <a:latin typeface="+mn-lt"/>
                <a:ea typeface="+mn-ea"/>
                <a:cs typeface="+mn-cs"/>
              </a:rPr>
              <a:t>Instruction pointer RIP about to execute __</a:t>
            </a:r>
            <a:r>
              <a:rPr lang="en-IN" sz="1200" b="0" i="0" kern="1200" err="1">
                <a:solidFill>
                  <a:schemeClr val="tx1"/>
                </a:solidFill>
                <a:effectLst/>
                <a:latin typeface="+mn-lt"/>
                <a:ea typeface="+mn-ea"/>
                <a:cs typeface="+mn-cs"/>
              </a:rPr>
              <a:t>GI_raise</a:t>
            </a:r>
            <a:endParaRPr lang="en-IN" sz="1200" b="0" i="0" kern="1200">
              <a:solidFill>
                <a:schemeClr val="tx1"/>
              </a:solidFill>
              <a:effectLst/>
              <a:latin typeface="+mn-lt"/>
              <a:ea typeface="+mn-ea"/>
              <a:cs typeface="+mn-cs"/>
            </a:endParaRPr>
          </a:p>
          <a:p>
            <a:pPr lvl="1"/>
            <a:r>
              <a:rPr lang="en-IN" sz="1200" b="0" i="0" kern="1200">
                <a:solidFill>
                  <a:schemeClr val="tx1"/>
                </a:solidFill>
                <a:effectLst/>
                <a:latin typeface="+mn-lt"/>
                <a:ea typeface="+mn-ea"/>
                <a:cs typeface="+mn-cs"/>
              </a:rPr>
              <a:t>Raised exception 2 (SIGABRT) in </a:t>
            </a:r>
            <a:r>
              <a:rPr lang="en-IN" sz="1200" b="0" i="0" kern="1200" err="1">
                <a:solidFill>
                  <a:schemeClr val="tx1"/>
                </a:solidFill>
                <a:effectLst/>
                <a:latin typeface="+mn-lt"/>
                <a:ea typeface="+mn-ea"/>
                <a:cs typeface="+mn-cs"/>
              </a:rPr>
              <a:t>eax</a:t>
            </a:r>
            <a:endParaRPr lang="en-IN" sz="1200" b="0" i="0" kern="1200">
              <a:solidFill>
                <a:schemeClr val="tx1"/>
              </a:solidFill>
              <a:effectLst/>
              <a:latin typeface="+mn-lt"/>
              <a:ea typeface="+mn-ea"/>
              <a:cs typeface="+mn-cs"/>
            </a:endParaRPr>
          </a:p>
          <a:p>
            <a:pPr lvl="1"/>
            <a:r>
              <a:rPr lang="en-IN" sz="1200" b="0" i="0" kern="1200">
                <a:solidFill>
                  <a:schemeClr val="tx1"/>
                </a:solidFill>
                <a:effectLst/>
                <a:latin typeface="+mn-lt"/>
                <a:ea typeface="+mn-ea"/>
                <a:cs typeface="+mn-cs"/>
              </a:rPr>
              <a:t>Stack pointer RSP pointing to buffer</a:t>
            </a:r>
          </a:p>
          <a:p>
            <a:r>
              <a:rPr lang="en-IN" sz="1200" b="0" i="0" kern="1200">
                <a:solidFill>
                  <a:schemeClr val="tx1"/>
                </a:solidFill>
                <a:effectLst/>
                <a:latin typeface="+mn-lt"/>
                <a:ea typeface="+mn-ea"/>
                <a:cs typeface="+mn-cs"/>
              </a:rPr>
              <a:t>x/</a:t>
            </a:r>
            <a:r>
              <a:rPr lang="en-IN" sz="1200" b="0" i="0" kern="1200" err="1">
                <a:solidFill>
                  <a:schemeClr val="tx1"/>
                </a:solidFill>
                <a:effectLst/>
                <a:latin typeface="+mn-lt"/>
                <a:ea typeface="+mn-ea"/>
                <a:cs typeface="+mn-cs"/>
              </a:rPr>
              <a:t>i</a:t>
            </a:r>
            <a:r>
              <a:rPr lang="en-IN" sz="1200" b="0" i="0" kern="1200">
                <a:solidFill>
                  <a:schemeClr val="tx1"/>
                </a:solidFill>
                <a:effectLst/>
                <a:latin typeface="+mn-lt"/>
                <a:ea typeface="+mn-ea"/>
                <a:cs typeface="+mn-cs"/>
              </a:rPr>
              <a:t> $pc</a:t>
            </a:r>
          </a:p>
          <a:p>
            <a:pPr lvl="1"/>
            <a:r>
              <a:rPr lang="en-IN" sz="1200" b="0" i="0" kern="1200">
                <a:solidFill>
                  <a:schemeClr val="tx1"/>
                </a:solidFill>
                <a:effectLst/>
                <a:latin typeface="+mn-lt"/>
                <a:ea typeface="+mn-ea"/>
                <a:cs typeface="+mn-cs"/>
              </a:rPr>
              <a:t>Examines instruction at program counter register</a:t>
            </a:r>
          </a:p>
          <a:p>
            <a:pPr lvl="1"/>
            <a:r>
              <a:rPr lang="en-IN" sz="1200" b="0" i="0" kern="1200">
                <a:solidFill>
                  <a:schemeClr val="tx1"/>
                </a:solidFill>
                <a:effectLst/>
                <a:latin typeface="+mn-lt"/>
                <a:ea typeface="+mn-ea"/>
                <a:cs typeface="+mn-cs"/>
              </a:rPr>
              <a:t>Shows it is about to execute a </a:t>
            </a:r>
            <a:r>
              <a:rPr lang="en-IN" sz="1200" b="0" i="0" kern="1200" err="1">
                <a:solidFill>
                  <a:schemeClr val="tx1"/>
                </a:solidFill>
                <a:effectLst/>
                <a:latin typeface="+mn-lt"/>
                <a:ea typeface="+mn-ea"/>
                <a:cs typeface="+mn-cs"/>
              </a:rPr>
              <a:t>mov</a:t>
            </a:r>
            <a:r>
              <a:rPr lang="en-IN" sz="1200" b="0" i="0" kern="1200">
                <a:solidFill>
                  <a:schemeClr val="tx1"/>
                </a:solidFill>
                <a:effectLst/>
                <a:latin typeface="+mn-lt"/>
                <a:ea typeface="+mn-ea"/>
                <a:cs typeface="+mn-cs"/>
              </a:rPr>
              <a:t> reading from corrupted stack</a:t>
            </a:r>
          </a:p>
          <a:p>
            <a:r>
              <a:rPr lang="en-IN" sz="1200" b="0" i="0" kern="1200">
                <a:solidFill>
                  <a:schemeClr val="tx1"/>
                </a:solidFill>
                <a:effectLst/>
                <a:latin typeface="+mn-lt"/>
                <a:ea typeface="+mn-ea"/>
                <a:cs typeface="+mn-cs"/>
              </a:rPr>
              <a:t>So in summary, you have successfully:</a:t>
            </a:r>
          </a:p>
          <a:p>
            <a:r>
              <a:rPr lang="en-IN" sz="1200" b="0" i="0" kern="1200">
                <a:solidFill>
                  <a:schemeClr val="tx1"/>
                </a:solidFill>
                <a:effectLst/>
                <a:latin typeface="+mn-lt"/>
                <a:ea typeface="+mn-ea"/>
                <a:cs typeface="+mn-cs"/>
              </a:rPr>
              <a:t>Corrupted the stack including overwriting the saved return address</a:t>
            </a:r>
          </a:p>
          <a:p>
            <a:r>
              <a:rPr lang="en-IN" sz="1200" b="0" i="0" kern="1200">
                <a:solidFill>
                  <a:schemeClr val="tx1"/>
                </a:solidFill>
                <a:effectLst/>
                <a:latin typeface="+mn-lt"/>
                <a:ea typeface="+mn-ea"/>
                <a:cs typeface="+mn-cs"/>
              </a:rPr>
              <a:t>Caused an exception to trigger unwinding</a:t>
            </a:r>
          </a:p>
          <a:p>
            <a:r>
              <a:rPr lang="en-IN" sz="1200" b="0" i="0" kern="1200">
                <a:solidFill>
                  <a:schemeClr val="tx1"/>
                </a:solidFill>
                <a:effectLst/>
                <a:latin typeface="+mn-lt"/>
                <a:ea typeface="+mn-ea"/>
                <a:cs typeface="+mn-cs"/>
              </a:rPr>
              <a:t>Diverted control flow to __</a:t>
            </a:r>
            <a:r>
              <a:rPr lang="en-IN" sz="1200" b="0" i="0" kern="1200" err="1">
                <a:solidFill>
                  <a:schemeClr val="tx1"/>
                </a:solidFill>
                <a:effectLst/>
                <a:latin typeface="+mn-lt"/>
                <a:ea typeface="+mn-ea"/>
                <a:cs typeface="+mn-cs"/>
              </a:rPr>
              <a:t>GI_raise</a:t>
            </a:r>
            <a:r>
              <a:rPr lang="en-IN" sz="1200" b="0" i="0" kern="1200">
                <a:solidFill>
                  <a:schemeClr val="tx1"/>
                </a:solidFill>
                <a:effectLst/>
                <a:latin typeface="+mn-lt"/>
                <a:ea typeface="+mn-ea"/>
                <a:cs typeface="+mn-cs"/>
              </a:rPr>
              <a:t> exception handler</a:t>
            </a:r>
          </a:p>
          <a:p>
            <a:r>
              <a:rPr lang="en-IN" sz="1200" b="0" i="0" kern="1200">
                <a:solidFill>
                  <a:schemeClr val="tx1"/>
                </a:solidFill>
                <a:effectLst/>
                <a:latin typeface="+mn-lt"/>
                <a:ea typeface="+mn-ea"/>
                <a:cs typeface="+mn-cs"/>
              </a:rPr>
              <a:t>The handler is now going to operate on corrupted stack data</a:t>
            </a:r>
          </a:p>
          <a:p>
            <a:endParaRPr lang="en-IN"/>
          </a:p>
        </p:txBody>
      </p:sp>
      <p:sp>
        <p:nvSpPr>
          <p:cNvPr id="4" name="Slide Number Placeholder 3"/>
          <p:cNvSpPr>
            <a:spLocks noGrp="1"/>
          </p:cNvSpPr>
          <p:nvPr>
            <p:ph type="sldNum" sz="quarter" idx="10"/>
          </p:nvPr>
        </p:nvSpPr>
        <p:spPr/>
        <p:txBody>
          <a:bodyPr/>
          <a:lstStyle/>
          <a:p>
            <a:fld id="{92F1251A-4ED2-4FE7-9C69-C1A7F2815030}" type="slidenum">
              <a:rPr lang="en-IN" smtClean="0"/>
              <a:t>17</a:t>
            </a:fld>
            <a:endParaRPr lang="en-IN"/>
          </a:p>
        </p:txBody>
      </p:sp>
    </p:spTree>
    <p:extLst>
      <p:ext uri="{BB962C8B-B14F-4D97-AF65-F5344CB8AC3E}">
        <p14:creationId xmlns:p14="http://schemas.microsoft.com/office/powerpoint/2010/main" val="1939334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a:solidFill>
                  <a:schemeClr val="tx1"/>
                </a:solidFill>
                <a:effectLst/>
                <a:latin typeface="+mn-lt"/>
                <a:ea typeface="+mn-ea"/>
                <a:cs typeface="+mn-cs"/>
              </a:rPr>
              <a:t>Extending Stack:</a:t>
            </a:r>
            <a:br>
              <a:rPr lang="en-IN" sz="1200" b="0" i="0" kern="1200">
                <a:solidFill>
                  <a:schemeClr val="tx1"/>
                </a:solidFill>
                <a:effectLst/>
                <a:latin typeface="+mn-lt"/>
                <a:ea typeface="+mn-ea"/>
                <a:cs typeface="+mn-cs"/>
              </a:rPr>
            </a:br>
            <a:r>
              <a:rPr lang="en-IN" sz="1200" b="0" i="0" kern="1200">
                <a:solidFill>
                  <a:schemeClr val="tx1"/>
                </a:solidFill>
                <a:effectLst/>
                <a:latin typeface="+mn-lt"/>
                <a:ea typeface="+mn-ea"/>
                <a:cs typeface="+mn-cs"/>
              </a:rPr>
              <a:t>	Every function that invokes </a:t>
            </a:r>
            <a:r>
              <a:rPr lang="en-IN"/>
              <a:t>__</a:t>
            </a:r>
            <a:r>
              <a:rPr lang="en-IN" err="1"/>
              <a:t>cxa_throw</a:t>
            </a:r>
            <a:r>
              <a:rPr lang="en-IN" sz="1200" b="0" i="0" kern="1200">
                <a:solidFill>
                  <a:schemeClr val="tx1"/>
                </a:solidFill>
                <a:effectLst/>
                <a:latin typeface="+mn-lt"/>
                <a:ea typeface="+mn-ea"/>
                <a:cs typeface="+mn-cs"/>
              </a:rPr>
              <a:t> must be protected by a stack canary. Additionally, functions that deploy exception handlers, not just those that throw exceptions, should 	also be canary-protected.</a:t>
            </a:r>
          </a:p>
          <a:p>
            <a:r>
              <a:rPr lang="en-IN" sz="1200" b="1" i="0" kern="1200">
                <a:solidFill>
                  <a:schemeClr val="tx1"/>
                </a:solidFill>
                <a:effectLst/>
                <a:latin typeface="+mn-lt"/>
                <a:ea typeface="+mn-ea"/>
                <a:cs typeface="+mn-cs"/>
              </a:rPr>
              <a:t>Context-Aware Unwinding Mechanism</a:t>
            </a:r>
          </a:p>
          <a:p>
            <a:r>
              <a:rPr lang="en-IN" sz="1200" b="1" i="0" kern="1200">
                <a:solidFill>
                  <a:schemeClr val="tx1"/>
                </a:solidFill>
                <a:effectLst/>
                <a:latin typeface="+mn-lt"/>
                <a:ea typeface="+mn-ea"/>
                <a:cs typeface="+mn-cs"/>
              </a:rPr>
              <a:t>Mechanism:</a:t>
            </a:r>
            <a:r>
              <a:rPr lang="en-IN" sz="1200" b="1" i="0" kern="1200" baseline="0">
                <a:solidFill>
                  <a:schemeClr val="tx1"/>
                </a:solidFill>
                <a:effectLst/>
                <a:latin typeface="+mn-lt"/>
                <a:ea typeface="+mn-ea"/>
                <a:cs typeface="+mn-cs"/>
              </a:rPr>
              <a:t> </a:t>
            </a:r>
            <a:r>
              <a:rPr lang="en-IN" sz="1200" b="0" i="0" kern="1200">
                <a:solidFill>
                  <a:schemeClr val="tx1"/>
                </a:solidFill>
                <a:effectLst/>
                <a:latin typeface="+mn-lt"/>
                <a:ea typeface="+mn-ea"/>
                <a:cs typeface="+mn-cs"/>
              </a:rPr>
              <a:t>It initiates the unwinding process only if a handler for the thrown exception is present.</a:t>
            </a:r>
          </a:p>
          <a:p>
            <a:r>
              <a:rPr lang="en-IN" sz="1200" b="1" i="0" kern="1200">
                <a:solidFill>
                  <a:schemeClr val="tx1"/>
                </a:solidFill>
                <a:effectLst/>
                <a:latin typeface="+mn-lt"/>
                <a:ea typeface="+mn-ea"/>
                <a:cs typeface="+mn-cs"/>
              </a:rPr>
              <a:t>Alternative Approach</a:t>
            </a:r>
            <a:r>
              <a:rPr lang="en-IN" sz="1200" b="0" i="0" kern="1200">
                <a:solidFill>
                  <a:schemeClr val="tx1"/>
                </a:solidFill>
                <a:effectLst/>
                <a:latin typeface="+mn-lt"/>
                <a:ea typeface="+mn-ea"/>
                <a:cs typeface="+mn-cs"/>
              </a:rPr>
              <a:t>: In the presence of shadow stacks, modifying the </a:t>
            </a:r>
            <a:r>
              <a:rPr lang="en-IN" sz="1200" b="0" i="0" kern="1200" err="1">
                <a:solidFill>
                  <a:schemeClr val="tx1"/>
                </a:solidFill>
                <a:effectLst/>
                <a:latin typeface="+mn-lt"/>
                <a:ea typeface="+mn-ea"/>
                <a:cs typeface="+mn-cs"/>
              </a:rPr>
              <a:t>unwinder</a:t>
            </a:r>
            <a:r>
              <a:rPr lang="en-IN" sz="1200" b="0" i="0" kern="1200">
                <a:solidFill>
                  <a:schemeClr val="tx1"/>
                </a:solidFill>
                <a:effectLst/>
                <a:latin typeface="+mn-lt"/>
                <a:ea typeface="+mn-ea"/>
                <a:cs typeface="+mn-cs"/>
              </a:rPr>
              <a:t> to operate on shadow stack data rather than the original stack.</a:t>
            </a:r>
          </a:p>
          <a:p>
            <a:r>
              <a:rPr lang="en-IN" sz="1200" b="1" i="0" kern="1200">
                <a:solidFill>
                  <a:schemeClr val="tx1"/>
                </a:solidFill>
                <a:effectLst/>
                <a:latin typeface="+mn-lt"/>
                <a:ea typeface="+mn-ea"/>
                <a:cs typeface="+mn-cs"/>
              </a:rPr>
              <a:t>Compatibility Issues</a:t>
            </a:r>
            <a:r>
              <a:rPr lang="en-IN" sz="1200" b="0" i="0" kern="1200">
                <a:solidFill>
                  <a:schemeClr val="tx1"/>
                </a:solidFill>
                <a:effectLst/>
                <a:latin typeface="+mn-lt"/>
                <a:ea typeface="+mn-ea"/>
                <a:cs typeface="+mn-cs"/>
              </a:rPr>
              <a:t>: Both approaches might conflict with the Itanium C++ ABI, requiring significant updates to the unwinding logic.</a:t>
            </a:r>
          </a:p>
          <a:p>
            <a:endParaRPr lang="en-IN"/>
          </a:p>
          <a:p>
            <a:r>
              <a:rPr lang="en-IN" sz="1200" b="1" i="0" kern="1200">
                <a:solidFill>
                  <a:schemeClr val="tx1"/>
                </a:solidFill>
                <a:effectLst/>
                <a:latin typeface="+mn-lt"/>
                <a:ea typeface="+mn-ea"/>
                <a:cs typeface="+mn-cs"/>
              </a:rPr>
              <a:t>Limiting Overly Permissive Catch Handlers</a:t>
            </a:r>
          </a:p>
          <a:p>
            <a:r>
              <a:rPr lang="en-IN" sz="1200" b="1" i="0" kern="1200">
                <a:solidFill>
                  <a:schemeClr val="tx1"/>
                </a:solidFill>
                <a:effectLst/>
                <a:latin typeface="+mn-lt"/>
                <a:ea typeface="+mn-ea"/>
                <a:cs typeface="+mn-cs"/>
              </a:rPr>
              <a:t>Specific Handling</a:t>
            </a:r>
            <a:r>
              <a:rPr lang="en-IN" sz="1200" b="0" i="0" kern="1200">
                <a:solidFill>
                  <a:schemeClr val="tx1"/>
                </a:solidFill>
                <a:effectLst/>
                <a:latin typeface="+mn-lt"/>
                <a:ea typeface="+mn-ea"/>
                <a:cs typeface="+mn-cs"/>
              </a:rPr>
              <a:t>: Encouraging every exception to be handled by a specific handler and reducing the number of generic handlers.</a:t>
            </a:r>
          </a:p>
          <a:p>
            <a:r>
              <a:rPr lang="en-IN" sz="1200" b="1" i="0" kern="1200">
                <a:solidFill>
                  <a:schemeClr val="tx1"/>
                </a:solidFill>
                <a:effectLst/>
                <a:latin typeface="+mn-lt"/>
                <a:ea typeface="+mn-ea"/>
                <a:cs typeface="+mn-cs"/>
              </a:rPr>
              <a:t>Third-party Library Risks</a:t>
            </a:r>
            <a:r>
              <a:rPr lang="en-IN" sz="1200" b="0" i="0" kern="1200">
                <a:solidFill>
                  <a:schemeClr val="tx1"/>
                </a:solidFill>
                <a:effectLst/>
                <a:latin typeface="+mn-lt"/>
                <a:ea typeface="+mn-ea"/>
                <a:cs typeface="+mn-cs"/>
              </a:rPr>
              <a:t>: Using third-party libraries with exceptions might still expose programs to CHOP attacks.</a:t>
            </a:r>
          </a:p>
          <a:p>
            <a:endParaRPr lang="en-IN"/>
          </a:p>
          <a:p>
            <a:r>
              <a:rPr lang="en-IN" b="1"/>
              <a:t>Randomization:</a:t>
            </a:r>
          </a:p>
          <a:p>
            <a:endParaRPr lang="en-IN" sz="1200" b="1" i="0" kern="1200">
              <a:solidFill>
                <a:schemeClr val="tx1"/>
              </a:solidFill>
              <a:effectLst/>
              <a:latin typeface="+mn-lt"/>
              <a:ea typeface="+mn-ea"/>
              <a:cs typeface="+mn-cs"/>
            </a:endParaRPr>
          </a:p>
          <a:p>
            <a:r>
              <a:rPr lang="en-IN" sz="1200" b="1" i="0" kern="1200">
                <a:solidFill>
                  <a:schemeClr val="tx1"/>
                </a:solidFill>
                <a:effectLst/>
                <a:latin typeface="+mn-lt"/>
                <a:ea typeface="+mn-ea"/>
                <a:cs typeface="+mn-cs"/>
              </a:rPr>
              <a:t>Stack Layout Randomization</a:t>
            </a:r>
            <a:r>
              <a:rPr lang="en-IN" sz="1200" b="0" i="0" kern="1200">
                <a:solidFill>
                  <a:schemeClr val="tx1"/>
                </a:solidFill>
                <a:effectLst/>
                <a:latin typeface="+mn-lt"/>
                <a:ea typeface="+mn-ea"/>
                <a:cs typeface="+mn-cs"/>
              </a:rPr>
              <a:t>: Altering the layout of the stack in memory.</a:t>
            </a:r>
            <a:endParaRPr lang="en-IN"/>
          </a:p>
          <a:p>
            <a:r>
              <a:rPr lang="en-IN" sz="1200" b="1" i="0" kern="1200">
                <a:solidFill>
                  <a:schemeClr val="tx1"/>
                </a:solidFill>
                <a:effectLst/>
                <a:latin typeface="+mn-lt"/>
                <a:ea typeface="+mn-ea"/>
                <a:cs typeface="+mn-cs"/>
              </a:rPr>
              <a:t>Limitations</a:t>
            </a:r>
            <a:r>
              <a:rPr lang="en-IN" sz="1200" b="0" i="0" kern="1200">
                <a:solidFill>
                  <a:schemeClr val="tx1"/>
                </a:solidFill>
                <a:effectLst/>
                <a:latin typeface="+mn-lt"/>
                <a:ea typeface="+mn-ea"/>
                <a:cs typeface="+mn-cs"/>
              </a:rPr>
              <a:t>: Fine-grained code randomization techniques might not support C++ exceptions due to key assumptions or failure to update metadata used during exception handling.</a:t>
            </a:r>
          </a:p>
          <a:p>
            <a:r>
              <a:rPr lang="en-IN" sz="1200" b="0" i="0" kern="1200">
                <a:solidFill>
                  <a:schemeClr val="tx1"/>
                </a:solidFill>
                <a:effectLst/>
                <a:latin typeface="+mn-lt"/>
                <a:ea typeface="+mn-ea"/>
                <a:cs typeface="+mn-cs"/>
              </a:rPr>
              <a:t>Randomization </a:t>
            </a:r>
            <a:r>
              <a:rPr lang="en-IN" sz="1200" b="0" i="0" kern="1200" err="1">
                <a:solidFill>
                  <a:schemeClr val="tx1"/>
                </a:solidFill>
                <a:effectLst/>
                <a:latin typeface="+mn-lt"/>
                <a:ea typeface="+mn-ea"/>
                <a:cs typeface="+mn-cs"/>
              </a:rPr>
              <a:t>defenses</a:t>
            </a:r>
            <a:r>
              <a:rPr lang="en-IN" sz="1200" b="0" i="0" kern="1200">
                <a:solidFill>
                  <a:schemeClr val="tx1"/>
                </a:solidFill>
                <a:effectLst/>
                <a:latin typeface="+mn-lt"/>
                <a:ea typeface="+mn-ea"/>
                <a:cs typeface="+mn-cs"/>
              </a:rPr>
              <a:t>, including Address Space Layout Randomization (ASLR), may not be effective against more sophisticated CHOP attack variants, such as those based on data-oriented programming or position-independent code reuse.</a:t>
            </a:r>
          </a:p>
          <a:p>
            <a:endParaRPr lang="en-IN"/>
          </a:p>
          <a:p>
            <a:endParaRPr lang="en-IN"/>
          </a:p>
          <a:p>
            <a:r>
              <a:rPr lang="en-IN" sz="1200" b="0" i="0" kern="1200">
                <a:solidFill>
                  <a:schemeClr val="tx1"/>
                </a:solidFill>
                <a:effectLst/>
                <a:latin typeface="+mn-lt"/>
                <a:ea typeface="+mn-ea"/>
                <a:cs typeface="+mn-cs"/>
              </a:rPr>
              <a:t>These mitigation strategies highlight the need for both enhancing existing security measures (like stack canaries and context-aware unwinding) and adopting new methods (like function reordering and stack layout randomization) to effectively counter CHOP-style attacks</a:t>
            </a:r>
            <a:endParaRPr lang="en-IN"/>
          </a:p>
          <a:p>
            <a:endParaRPr lang="en-IN"/>
          </a:p>
        </p:txBody>
      </p:sp>
      <p:sp>
        <p:nvSpPr>
          <p:cNvPr id="4" name="Slide Number Placeholder 3"/>
          <p:cNvSpPr>
            <a:spLocks noGrp="1"/>
          </p:cNvSpPr>
          <p:nvPr>
            <p:ph type="sldNum" sz="quarter" idx="10"/>
          </p:nvPr>
        </p:nvSpPr>
        <p:spPr/>
        <p:txBody>
          <a:bodyPr/>
          <a:lstStyle/>
          <a:p>
            <a:fld id="{92F1251A-4ED2-4FE7-9C69-C1A7F2815030}" type="slidenum">
              <a:rPr lang="en-IN" smtClean="0"/>
              <a:t>18</a:t>
            </a:fld>
            <a:endParaRPr lang="en-IN"/>
          </a:p>
        </p:txBody>
      </p:sp>
    </p:spTree>
    <p:extLst>
      <p:ext uri="{BB962C8B-B14F-4D97-AF65-F5344CB8AC3E}">
        <p14:creationId xmlns:p14="http://schemas.microsoft.com/office/powerpoint/2010/main" val="4089995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2F1251A-4ED2-4FE7-9C69-C1A7F2815030}" type="slidenum">
              <a:rPr lang="en-IN" smtClean="0"/>
              <a:t>19</a:t>
            </a:fld>
            <a:endParaRPr lang="en-IN"/>
          </a:p>
        </p:txBody>
      </p:sp>
    </p:spTree>
    <p:extLst>
      <p:ext uri="{BB962C8B-B14F-4D97-AF65-F5344CB8AC3E}">
        <p14:creationId xmlns:p14="http://schemas.microsoft.com/office/powerpoint/2010/main" val="254255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Slide 2: Table of Contents (TOC)</a:t>
            </a:r>
            <a:endParaRPr lang="en-US" b="0" i="0">
              <a:solidFill>
                <a:srgbClr val="374151"/>
              </a:solidFill>
              <a:effectLst/>
              <a:latin typeface="Söhne"/>
            </a:endParaRPr>
          </a:p>
          <a:p>
            <a:pPr algn="l"/>
            <a:r>
              <a:rPr lang="en-US" b="0" i="0">
                <a:solidFill>
                  <a:srgbClr val="374151"/>
                </a:solidFill>
                <a:effectLst/>
                <a:latin typeface="Söhne"/>
              </a:rPr>
              <a:t>Before we jump into the paper, let's take a quick look at the table of contents. We'll commence with an introduction, followed by an overview of the paper, an exploration of the identified problem, a discussion on existing protections, going through emerging paradigms, and finally, conclude with the implications drawn from the research.</a:t>
            </a:r>
          </a:p>
          <a:p>
            <a:endParaRPr lang="en-CA"/>
          </a:p>
          <a:p>
            <a:endParaRPr lang="en-CA"/>
          </a:p>
        </p:txBody>
      </p:sp>
      <p:sp>
        <p:nvSpPr>
          <p:cNvPr id="4" name="Slide Number Placeholder 3"/>
          <p:cNvSpPr>
            <a:spLocks noGrp="1"/>
          </p:cNvSpPr>
          <p:nvPr>
            <p:ph type="sldNum" sz="quarter" idx="5"/>
          </p:nvPr>
        </p:nvSpPr>
        <p:spPr/>
        <p:txBody>
          <a:bodyPr/>
          <a:lstStyle/>
          <a:p>
            <a:fld id="{92F1251A-4ED2-4FE7-9C69-C1A7F2815030}" type="slidenum">
              <a:rPr lang="en-IN" smtClean="0"/>
              <a:t>2</a:t>
            </a:fld>
            <a:endParaRPr lang="en-IN"/>
          </a:p>
        </p:txBody>
      </p:sp>
    </p:spTree>
    <p:extLst>
      <p:ext uri="{BB962C8B-B14F-4D97-AF65-F5344CB8AC3E}">
        <p14:creationId xmlns:p14="http://schemas.microsoft.com/office/powerpoint/2010/main" val="268216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Slide 3: Paper Overview</a:t>
            </a:r>
            <a:endParaRPr lang="en-US" b="0" i="0">
              <a:solidFill>
                <a:srgbClr val="374151"/>
              </a:solidFill>
              <a:effectLst/>
              <a:latin typeface="Söhne"/>
            </a:endParaRPr>
          </a:p>
          <a:p>
            <a:pPr algn="l"/>
            <a:r>
              <a:rPr lang="en-US" b="0" i="0">
                <a:solidFill>
                  <a:srgbClr val="374151"/>
                </a:solidFill>
                <a:effectLst/>
                <a:latin typeface="Söhne"/>
              </a:rPr>
              <a:t>This Research Paper delves into a fascinating facet of software exploitation—</a:t>
            </a:r>
            <a:r>
              <a:rPr lang="en-US" b="1" i="0">
                <a:solidFill>
                  <a:srgbClr val="374151"/>
                </a:solidFill>
                <a:effectLst/>
                <a:latin typeface="Söhne"/>
              </a:rPr>
              <a:t>backward-edge control-flow hijacking</a:t>
            </a:r>
            <a:r>
              <a:rPr lang="en-US" b="0" i="0">
                <a:solidFill>
                  <a:srgbClr val="374151"/>
                </a:solidFill>
                <a:effectLst/>
                <a:latin typeface="Söhne"/>
              </a:rPr>
              <a:t>. It Challenges the conventional belief that attackers directly manipulate return addresses, It introduces "</a:t>
            </a:r>
            <a:r>
              <a:rPr lang="en-US" b="1" i="0">
                <a:solidFill>
                  <a:srgbClr val="374151"/>
                </a:solidFill>
                <a:effectLst/>
                <a:latin typeface="Söhne"/>
              </a:rPr>
              <a:t>Catch Handler Oriented Programming" (CHOP)</a:t>
            </a:r>
            <a:r>
              <a:rPr lang="en-US" b="0" i="0">
                <a:solidFill>
                  <a:srgbClr val="374151"/>
                </a:solidFill>
                <a:effectLst/>
                <a:latin typeface="Söhne"/>
              </a:rPr>
              <a:t>. CHOP exploits stack corruption to map execution to controlled catch handlers, enabling potent primitives like arbitrary code execution. The study demonstrates CHOP's versatility across platforms, surveys open-source packages for exploitable exception handlers, and suggests mitigations. This research unveils novel attack opportunities, underscoring the ever-changing landscape of control-flow manipulation and the need for adaptive defense strategies.</a:t>
            </a:r>
          </a:p>
          <a:p>
            <a:endParaRPr lang="en-CA"/>
          </a:p>
          <a:p>
            <a:endParaRPr lang="en-CA"/>
          </a:p>
        </p:txBody>
      </p:sp>
      <p:sp>
        <p:nvSpPr>
          <p:cNvPr id="4" name="Slide Number Placeholder 3"/>
          <p:cNvSpPr>
            <a:spLocks noGrp="1"/>
          </p:cNvSpPr>
          <p:nvPr>
            <p:ph type="sldNum" sz="quarter" idx="5"/>
          </p:nvPr>
        </p:nvSpPr>
        <p:spPr/>
        <p:txBody>
          <a:bodyPr/>
          <a:lstStyle/>
          <a:p>
            <a:fld id="{92F1251A-4ED2-4FE7-9C69-C1A7F2815030}" type="slidenum">
              <a:rPr lang="en-IN" smtClean="0"/>
              <a:t>3</a:t>
            </a:fld>
            <a:endParaRPr lang="en-IN"/>
          </a:p>
        </p:txBody>
      </p:sp>
    </p:spTree>
    <p:extLst>
      <p:ext uri="{BB962C8B-B14F-4D97-AF65-F5344CB8AC3E}">
        <p14:creationId xmlns:p14="http://schemas.microsoft.com/office/powerpoint/2010/main" val="356652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Slide 4: Exceptional Control Flow</a:t>
            </a:r>
            <a:endParaRPr lang="en-US" b="0" i="0">
              <a:solidFill>
                <a:srgbClr val="374151"/>
              </a:solidFill>
              <a:effectLst/>
              <a:latin typeface="Söhne"/>
            </a:endParaRPr>
          </a:p>
          <a:p>
            <a:pPr algn="l"/>
            <a:r>
              <a:rPr lang="en-US" b="0" i="0">
                <a:solidFill>
                  <a:srgbClr val="374151"/>
                </a:solidFill>
                <a:effectLst/>
                <a:latin typeface="Söhne"/>
              </a:rPr>
              <a:t>To understand the context, let's clarify what exceptional control flow means.</a:t>
            </a:r>
          </a:p>
          <a:p>
            <a:pPr algn="l"/>
            <a:r>
              <a:rPr lang="en-US" b="0" i="0">
                <a:solidFill>
                  <a:srgbClr val="374151"/>
                </a:solidFill>
                <a:effectLst/>
                <a:latin typeface="Söhne"/>
              </a:rPr>
              <a:t>In the realm of computer science and programming, exceptional control flow refers to the path a program takes in response to unexpected events. Unlike normal control flow, where execution follows a sequential or conditional path, exceptional control flow is triggered by errors, exceptions, or external interrupts. For instance, consider a program reading a file. If the file doesn't exist, instead of crashing, the program might take an exceptional control flow to manage this error, perhaps by displaying an error message to the user.</a:t>
            </a:r>
          </a:p>
          <a:p>
            <a:endParaRPr lang="en-CA"/>
          </a:p>
          <a:p>
            <a:endParaRPr lang="en-CA"/>
          </a:p>
        </p:txBody>
      </p:sp>
      <p:sp>
        <p:nvSpPr>
          <p:cNvPr id="4" name="Slide Number Placeholder 3"/>
          <p:cNvSpPr>
            <a:spLocks noGrp="1"/>
          </p:cNvSpPr>
          <p:nvPr>
            <p:ph type="sldNum" sz="quarter" idx="5"/>
          </p:nvPr>
        </p:nvSpPr>
        <p:spPr/>
        <p:txBody>
          <a:bodyPr/>
          <a:lstStyle/>
          <a:p>
            <a:fld id="{92F1251A-4ED2-4FE7-9C69-C1A7F2815030}" type="slidenum">
              <a:rPr lang="en-IN" smtClean="0"/>
              <a:t>4</a:t>
            </a:fld>
            <a:endParaRPr lang="en-IN"/>
          </a:p>
        </p:txBody>
      </p:sp>
    </p:spTree>
    <p:extLst>
      <p:ext uri="{BB962C8B-B14F-4D97-AF65-F5344CB8AC3E}">
        <p14:creationId xmlns:p14="http://schemas.microsoft.com/office/powerpoint/2010/main" val="3040343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2F1251A-4ED2-4FE7-9C69-C1A7F2815030}" type="slidenum">
              <a:rPr lang="en-IN" smtClean="0"/>
              <a:t>5</a:t>
            </a:fld>
            <a:endParaRPr lang="en-IN"/>
          </a:p>
        </p:txBody>
      </p:sp>
    </p:spTree>
    <p:extLst>
      <p:ext uri="{BB962C8B-B14F-4D97-AF65-F5344CB8AC3E}">
        <p14:creationId xmlns:p14="http://schemas.microsoft.com/office/powerpoint/2010/main" val="968887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Slide 5: Importance of Exceptional Control Flow</a:t>
            </a:r>
            <a:endParaRPr lang="en-US" b="0" i="0">
              <a:solidFill>
                <a:srgbClr val="374151"/>
              </a:solidFill>
              <a:effectLst/>
              <a:latin typeface="Söhne"/>
            </a:endParaRPr>
          </a:p>
          <a:p>
            <a:pPr algn="l"/>
            <a:r>
              <a:rPr lang="en-US" b="0" i="0">
                <a:solidFill>
                  <a:srgbClr val="374151"/>
                </a:solidFill>
                <a:effectLst/>
                <a:latin typeface="Söhne"/>
              </a:rPr>
              <a:t>Now, why does exceptional control flow matter? Three vital aspects underscore its significance:</a:t>
            </a:r>
          </a:p>
          <a:p>
            <a:pPr algn="l">
              <a:buFont typeface="+mj-lt"/>
              <a:buAutoNum type="arabicPeriod"/>
            </a:pPr>
            <a:r>
              <a:rPr lang="en-US" b="1" i="0">
                <a:solidFill>
                  <a:srgbClr val="374151"/>
                </a:solidFill>
                <a:effectLst/>
                <a:latin typeface="Söhne"/>
              </a:rPr>
              <a:t>Robustness:</a:t>
            </a:r>
            <a:r>
              <a:rPr lang="en-US" b="0" i="0">
                <a:solidFill>
                  <a:srgbClr val="374151"/>
                </a:solidFill>
                <a:effectLst/>
                <a:latin typeface="Söhne"/>
              </a:rPr>
              <a:t> Exceptional control flow empowers programs to handle unforeseen situations gracefully without crashing, thereby enhancing software reliability.</a:t>
            </a:r>
          </a:p>
          <a:p>
            <a:pPr algn="l">
              <a:buFont typeface="+mj-lt"/>
              <a:buAutoNum type="arabicPeriod"/>
            </a:pPr>
            <a:r>
              <a:rPr lang="en-US" b="1" i="0">
                <a:solidFill>
                  <a:srgbClr val="374151"/>
                </a:solidFill>
                <a:effectLst/>
                <a:latin typeface="Söhne"/>
              </a:rPr>
              <a:t>User Experience:</a:t>
            </a:r>
            <a:r>
              <a:rPr lang="en-US" b="0" i="0">
                <a:solidFill>
                  <a:srgbClr val="374151"/>
                </a:solidFill>
                <a:effectLst/>
                <a:latin typeface="Söhne"/>
              </a:rPr>
              <a:t> By offering meaningful error messages or alternative actions when something goes awry, users are kept informed about the issue, contributing to an enhanced user experience.</a:t>
            </a:r>
          </a:p>
          <a:p>
            <a:pPr algn="l">
              <a:buFont typeface="+mj-lt"/>
              <a:buAutoNum type="arabicPeriod"/>
            </a:pPr>
            <a:r>
              <a:rPr lang="en-US" b="1" i="0">
                <a:solidFill>
                  <a:srgbClr val="374151"/>
                </a:solidFill>
                <a:effectLst/>
                <a:latin typeface="Söhne"/>
              </a:rPr>
              <a:t>Security:</a:t>
            </a:r>
            <a:r>
              <a:rPr lang="en-US" b="0" i="0">
                <a:solidFill>
                  <a:srgbClr val="374151"/>
                </a:solidFill>
                <a:effectLst/>
                <a:latin typeface="Söhne"/>
              </a:rPr>
              <a:t> Proper exception handling is pivotal for security. Without it, a program might inadvertently expose sensitive information in its error messages, potentially leading to security vulnerabilities.</a:t>
            </a:r>
          </a:p>
          <a:p>
            <a:br>
              <a:rPr lang="en-CA"/>
            </a:br>
            <a:r>
              <a:rPr lang="en-CA"/>
              <a:t>Handling unexpected situations, displaying error messages and handling potential security </a:t>
            </a:r>
            <a:r>
              <a:rPr lang="en-US" sz="1200" spc="26">
                <a:solidFill>
                  <a:srgbClr val="F3F7FA"/>
                </a:solidFill>
                <a:latin typeface="Cooper Hewitt 2"/>
              </a:rPr>
              <a:t>vulnerabilities</a:t>
            </a:r>
            <a:r>
              <a:rPr lang="en-CA"/>
              <a:t>  are the important </a:t>
            </a:r>
          </a:p>
        </p:txBody>
      </p:sp>
      <p:sp>
        <p:nvSpPr>
          <p:cNvPr id="4" name="Slide Number Placeholder 3"/>
          <p:cNvSpPr>
            <a:spLocks noGrp="1"/>
          </p:cNvSpPr>
          <p:nvPr>
            <p:ph type="sldNum" sz="quarter" idx="5"/>
          </p:nvPr>
        </p:nvSpPr>
        <p:spPr/>
        <p:txBody>
          <a:bodyPr/>
          <a:lstStyle/>
          <a:p>
            <a:fld id="{92F1251A-4ED2-4FE7-9C69-C1A7F2815030}" type="slidenum">
              <a:rPr lang="en-IN" smtClean="0"/>
              <a:t>6</a:t>
            </a:fld>
            <a:endParaRPr lang="en-IN"/>
          </a:p>
        </p:txBody>
      </p:sp>
    </p:spTree>
    <p:extLst>
      <p:ext uri="{BB962C8B-B14F-4D97-AF65-F5344CB8AC3E}">
        <p14:creationId xmlns:p14="http://schemas.microsoft.com/office/powerpoint/2010/main" val="427133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0">
              <a:spcBef>
                <a:spcPts val="1880"/>
              </a:spcBef>
            </a:pPr>
            <a:r>
              <a:rPr lang="en-US" b="1">
                <a:cs typeface="Calibri"/>
              </a:rPr>
              <a:t>Hello everyone, now I will discuss about the</a:t>
            </a:r>
            <a:r>
              <a:rPr lang="en-US"/>
              <a:t> protection methods used to mitigate software vulnerabilities. Two popular methods include Stack Canary and Shadow Stacks. I will discuss What are they, How do they work, and Why are they important?</a:t>
            </a:r>
            <a:endParaRPr lang="en-US" b="1"/>
          </a:p>
          <a:p>
            <a:pPr marL="44450">
              <a:spcBef>
                <a:spcPts val="1880"/>
              </a:spcBef>
            </a:pPr>
            <a:r>
              <a:rPr lang="en-US" b="1"/>
              <a:t>What are they?</a:t>
            </a:r>
            <a:endParaRPr lang="en-US">
              <a:cs typeface="Calibri"/>
            </a:endParaRPr>
          </a:p>
          <a:p>
            <a:pPr marL="12700" marR="5080">
              <a:lnSpc>
                <a:spcPct val="114999"/>
              </a:lnSpc>
            </a:pPr>
            <a:r>
              <a:rPr lang="en-US"/>
              <a:t>Stack canaries are random values added to the stack before the return address to enhance security.</a:t>
            </a:r>
            <a:endParaRPr lang="en-US">
              <a:cs typeface="Calibri"/>
            </a:endParaRPr>
          </a:p>
          <a:p>
            <a:pPr marL="12700">
              <a:spcBef>
                <a:spcPts val="334"/>
              </a:spcBef>
            </a:pPr>
            <a:r>
              <a:rPr lang="en-US" b="1"/>
              <a:t>How do they work?</a:t>
            </a:r>
            <a:endParaRPr lang="en-US"/>
          </a:p>
          <a:p>
            <a:pPr marL="12700" marR="5080">
              <a:lnSpc>
                <a:spcPct val="114999"/>
              </a:lnSpc>
            </a:pPr>
            <a:r>
              <a:rPr lang="en-US"/>
              <a:t>Stack canaries are a security measure against buffer overflow attacks. They work by checking if an attacker has modified the canary value before a function concludes, preventing unauthorized changes to the program's flow.</a:t>
            </a:r>
            <a:endParaRPr lang="en-US">
              <a:cs typeface="Calibri"/>
            </a:endParaRPr>
          </a:p>
          <a:p>
            <a:pPr marL="12700" marR="5080">
              <a:lnSpc>
                <a:spcPct val="114999"/>
              </a:lnSpc>
            </a:pPr>
            <a:r>
              <a:rPr lang="en-US" b="1">
                <a:cs typeface="Calibri"/>
              </a:rPr>
              <a:t>Why are they Important?</a:t>
            </a:r>
          </a:p>
          <a:p>
            <a:pPr marL="12700" marR="5080">
              <a:lnSpc>
                <a:spcPct val="114999"/>
              </a:lnSpc>
            </a:pPr>
            <a:r>
              <a:rPr lang="en-US"/>
              <a:t>Shadow attacks offer a strong defense against return-oriented programming (ROP) attacks, preventing attackers from manipulating existing code sequences for malicious purposes.</a:t>
            </a:r>
            <a:endParaRPr lang="en-US">
              <a:cs typeface="Calibri"/>
            </a:endParaRPr>
          </a:p>
          <a:p>
            <a:pPr marL="12700" marR="5080">
              <a:lnSpc>
                <a:spcPct val="114999"/>
              </a:lnSpc>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2F1251A-4ED2-4FE7-9C69-C1A7F2815030}" type="slidenum">
              <a:rPr lang="en-IN" smtClean="0"/>
              <a:t>7</a:t>
            </a:fld>
            <a:endParaRPr lang="en-IN"/>
          </a:p>
        </p:txBody>
      </p:sp>
    </p:spTree>
    <p:extLst>
      <p:ext uri="{BB962C8B-B14F-4D97-AF65-F5344CB8AC3E}">
        <p14:creationId xmlns:p14="http://schemas.microsoft.com/office/powerpoint/2010/main" val="279543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Second protection methos is SHADOW STACKS. Now I will discuss – what are they? And How do they work? And Why are they important?</a:t>
            </a:r>
          </a:p>
          <a:p>
            <a:r>
              <a:rPr lang="en-US" b="1">
                <a:cs typeface="Calibri"/>
              </a:rPr>
              <a:t>What are they?</a:t>
            </a:r>
          </a:p>
          <a:p>
            <a:r>
              <a:rPr lang="en-US">
                <a:cs typeface="Calibri"/>
              </a:rPr>
              <a:t>A Shadow stack is a separate and protected stack that stores the return addresses.</a:t>
            </a:r>
          </a:p>
          <a:p>
            <a:r>
              <a:rPr lang="en-US" b="1">
                <a:cs typeface="Calibri"/>
              </a:rPr>
              <a:t>How do they work?</a:t>
            </a:r>
          </a:p>
          <a:p>
            <a:r>
              <a:rPr lang="en-US">
                <a:cs typeface="Calibri"/>
              </a:rPr>
              <a:t>Every time a function is called, the return address is pushed onto both the regular stack and the shadow stack. When the function returns, the return address from the main stack is compared to the one on the shadow stack.</a:t>
            </a:r>
          </a:p>
          <a:p>
            <a:r>
              <a:rPr lang="en-US" b="1">
                <a:cs typeface="Calibri"/>
              </a:rPr>
              <a:t>Why are they Important?:</a:t>
            </a:r>
          </a:p>
          <a:p>
            <a:r>
              <a:rPr lang="en-US"/>
              <a:t>Shadow stacks provide a simple yet effective mechanism to detect stack-based buffer overflows, which are common attack vectors. </a:t>
            </a:r>
            <a:endParaRPr lang="en-US">
              <a:cs typeface="Calibri"/>
            </a:endParaRPr>
          </a:p>
          <a:p>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92F1251A-4ED2-4FE7-9C69-C1A7F2815030}" type="slidenum">
              <a:rPr lang="en-IN" smtClean="0"/>
              <a:t>8</a:t>
            </a:fld>
            <a:endParaRPr lang="en-IN"/>
          </a:p>
        </p:txBody>
      </p:sp>
    </p:spTree>
    <p:extLst>
      <p:ext uri="{BB962C8B-B14F-4D97-AF65-F5344CB8AC3E}">
        <p14:creationId xmlns:p14="http://schemas.microsoft.com/office/powerpoint/2010/main" val="2385972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Now, I will discuss about the attacks which are discussed and authored by the authors of the research paper, i.e. CHOP attacks:</a:t>
            </a:r>
          </a:p>
          <a:p>
            <a:pPr>
              <a:lnSpc>
                <a:spcPts val="4291"/>
              </a:lnSpc>
            </a:pPr>
            <a:r>
              <a:rPr lang="en-GB"/>
              <a:t>Catch Handler-Oriented Programming (CHOP) is a novel attack paradigm that specifically targets the exception handling mechanism in the programming languages.</a:t>
            </a:r>
            <a:endParaRPr lang="en-US"/>
          </a:p>
          <a:p>
            <a:pPr>
              <a:lnSpc>
                <a:spcPts val="4291"/>
              </a:lnSpc>
            </a:pPr>
            <a:r>
              <a:rPr lang="en-GB"/>
              <a:t>Exception handling is designed to manage unexpected or exceptional situations in code. However, CHOP exploits vulnerabilities within this system to achieve malicious objectives.</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92F1251A-4ED2-4FE7-9C69-C1A7F2815030}" type="slidenum">
              <a:rPr lang="en-IN" smtClean="0"/>
              <a:t>9</a:t>
            </a:fld>
            <a:endParaRPr lang="en-IN"/>
          </a:p>
        </p:txBody>
      </p:sp>
    </p:spTree>
    <p:extLst>
      <p:ext uri="{BB962C8B-B14F-4D97-AF65-F5344CB8AC3E}">
        <p14:creationId xmlns:p14="http://schemas.microsoft.com/office/powerpoint/2010/main" val="395680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5797A"/>
        </a:solidFill>
        <a:effectLst/>
      </p:bgPr>
    </p:bg>
    <p:spTree>
      <p:nvGrpSpPr>
        <p:cNvPr id="1" name=""/>
        <p:cNvGrpSpPr/>
        <p:nvPr/>
      </p:nvGrpSpPr>
      <p:grpSpPr>
        <a:xfrm>
          <a:off x="0" y="0"/>
          <a:ext cx="0" cy="0"/>
          <a:chOff x="0" y="0"/>
          <a:chExt cx="0" cy="0"/>
        </a:xfrm>
      </p:grpSpPr>
      <p:sp>
        <p:nvSpPr>
          <p:cNvPr id="2" name="TextBox 2"/>
          <p:cNvSpPr txBox="1"/>
          <p:nvPr/>
        </p:nvSpPr>
        <p:spPr>
          <a:xfrm>
            <a:off x="6359912" y="3402016"/>
            <a:ext cx="9520344" cy="2154436"/>
          </a:xfrm>
          <a:prstGeom prst="rect">
            <a:avLst/>
          </a:prstGeom>
        </p:spPr>
        <p:txBody>
          <a:bodyPr lIns="0" tIns="0" rIns="0" bIns="0" rtlCol="0" anchor="t">
            <a:spAutoFit/>
          </a:bodyPr>
          <a:lstStyle/>
          <a:p>
            <a:pPr>
              <a:lnSpc>
                <a:spcPts val="5610"/>
              </a:lnSpc>
            </a:pPr>
            <a:r>
              <a:rPr lang="en-US" sz="5500" spc="225">
                <a:solidFill>
                  <a:srgbClr val="F3F7FA"/>
                </a:solidFill>
                <a:latin typeface="Tahoma" panose="020B0604030504040204" pitchFamily="34" charset="0"/>
                <a:ea typeface="Tahoma" panose="020B0604030504040204" pitchFamily="34" charset="0"/>
                <a:cs typeface="Tahoma" panose="020B0604030504040204" pitchFamily="34" charset="0"/>
              </a:rPr>
              <a:t>Let Me Unwind That For You: Exceptions to Backward Edge </a:t>
            </a:r>
          </a:p>
        </p:txBody>
      </p:sp>
      <p:grpSp>
        <p:nvGrpSpPr>
          <p:cNvPr id="3" name="Group 3"/>
          <p:cNvGrpSpPr/>
          <p:nvPr/>
        </p:nvGrpSpPr>
        <p:grpSpPr>
          <a:xfrm>
            <a:off x="-207277" y="8824861"/>
            <a:ext cx="18835659" cy="1003889"/>
            <a:chOff x="0" y="0"/>
            <a:chExt cx="25114212" cy="1338519"/>
          </a:xfrm>
        </p:grpSpPr>
        <p:sp>
          <p:nvSpPr>
            <p:cNvPr id="4" name="AutoShape 4"/>
            <p:cNvSpPr/>
            <p:nvPr/>
          </p:nvSpPr>
          <p:spPr>
            <a:xfrm>
              <a:off x="0" y="0"/>
              <a:ext cx="25114212" cy="1338519"/>
            </a:xfrm>
            <a:prstGeom prst="rect">
              <a:avLst/>
            </a:prstGeom>
            <a:solidFill>
              <a:srgbClr val="F3F7FA"/>
            </a:solidFill>
          </p:spPr>
          <p:txBody>
            <a:bodyPr/>
            <a:lstStyle/>
            <a:p>
              <a:endParaRPr lang="en-CA">
                <a:latin typeface="Tahoma" panose="020B0604030504040204" pitchFamily="34" charset="0"/>
                <a:ea typeface="Tahoma" panose="020B0604030504040204" pitchFamily="34" charset="0"/>
                <a:cs typeface="Tahoma" panose="020B0604030504040204" pitchFamily="34" charset="0"/>
              </a:endParaRPr>
            </a:p>
          </p:txBody>
        </p:sp>
        <p:sp>
          <p:nvSpPr>
            <p:cNvPr id="5" name="TextBox 5"/>
            <p:cNvSpPr txBox="1"/>
            <p:nvPr/>
          </p:nvSpPr>
          <p:spPr>
            <a:xfrm>
              <a:off x="2239285" y="262648"/>
              <a:ext cx="21049484" cy="598455"/>
            </a:xfrm>
            <a:prstGeom prst="rect">
              <a:avLst/>
            </a:prstGeom>
          </p:spPr>
          <p:txBody>
            <a:bodyPr lIns="0" tIns="0" rIns="0" bIns="0" rtlCol="0" anchor="t">
              <a:spAutoFit/>
            </a:bodyPr>
            <a:lstStyle/>
            <a:p>
              <a:pPr algn="r">
                <a:lnSpc>
                  <a:spcPts val="3919"/>
                </a:lnSpc>
              </a:pPr>
              <a:r>
                <a:rPr lang="en-US" sz="2800" spc="84">
                  <a:solidFill>
                    <a:srgbClr val="0927EB"/>
                  </a:solidFill>
                  <a:latin typeface="Tahoma" panose="020B0604030504040204" pitchFamily="34" charset="0"/>
                  <a:ea typeface="Tahoma" panose="020B0604030504040204" pitchFamily="34" charset="0"/>
                  <a:cs typeface="Tahoma" panose="020B0604030504040204" pitchFamily="34" charset="0"/>
                </a:rPr>
                <a:t>Presented by Manjinder Singh | Harbhajan Singh | Karan Vishavjit</a:t>
              </a:r>
            </a:p>
          </p:txBody>
        </p:sp>
      </p:grpSp>
      <p:sp>
        <p:nvSpPr>
          <p:cNvPr id="6" name="Freeform 6"/>
          <p:cNvSpPr/>
          <p:nvPr/>
        </p:nvSpPr>
        <p:spPr>
          <a:xfrm>
            <a:off x="1028700" y="2466149"/>
            <a:ext cx="4497424" cy="3890272"/>
          </a:xfrm>
          <a:custGeom>
            <a:avLst/>
            <a:gdLst/>
            <a:ahLst/>
            <a:cxnLst/>
            <a:rect l="l" t="t" r="r" b="b"/>
            <a:pathLst>
              <a:path w="4497424" h="3890272">
                <a:moveTo>
                  <a:pt x="0" y="0"/>
                </a:moveTo>
                <a:lnTo>
                  <a:pt x="4497424" y="0"/>
                </a:lnTo>
                <a:lnTo>
                  <a:pt x="4497424" y="3890272"/>
                </a:lnTo>
                <a:lnTo>
                  <a:pt x="0" y="3890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latin typeface="Tahoma" panose="020B0604030504040204" pitchFamily="34" charset="0"/>
              <a:ea typeface="Tahoma" panose="020B0604030504040204" pitchFamily="34" charset="0"/>
              <a:cs typeface="Tahoma" panose="020B0604030504040204" pitchFamily="34" charset="0"/>
            </a:endParaRPr>
          </a:p>
        </p:txBody>
      </p:sp>
      <p:sp>
        <p:nvSpPr>
          <p:cNvPr id="7" name="TextBox 7"/>
          <p:cNvSpPr txBox="1"/>
          <p:nvPr/>
        </p:nvSpPr>
        <p:spPr>
          <a:xfrm>
            <a:off x="1588326" y="3793430"/>
            <a:ext cx="3378172" cy="1121410"/>
          </a:xfrm>
          <a:prstGeom prst="rect">
            <a:avLst/>
          </a:prstGeom>
        </p:spPr>
        <p:txBody>
          <a:bodyPr lIns="0" tIns="0" rIns="0" bIns="0" rtlCol="0" anchor="t">
            <a:spAutoFit/>
          </a:bodyPr>
          <a:lstStyle/>
          <a:p>
            <a:pPr algn="ctr">
              <a:lnSpc>
                <a:spcPts val="4160"/>
              </a:lnSpc>
            </a:pPr>
            <a:r>
              <a:rPr lang="en-US" sz="3200" spc="320">
                <a:solidFill>
                  <a:srgbClr val="0927EB"/>
                </a:solidFill>
                <a:latin typeface="Cooper Hewitt 1 Bold"/>
              </a:rPr>
              <a:t>DECEMBER 4,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grpSp>
        <p:nvGrpSpPr>
          <p:cNvPr id="4" name="Group 4"/>
          <p:cNvGrpSpPr/>
          <p:nvPr/>
        </p:nvGrpSpPr>
        <p:grpSpPr>
          <a:xfrm>
            <a:off x="684154" y="392366"/>
            <a:ext cx="10246750" cy="2675425"/>
            <a:chOff x="0" y="-238125"/>
            <a:chExt cx="13662333" cy="3567232"/>
          </a:xfrm>
        </p:grpSpPr>
        <p:sp>
          <p:nvSpPr>
            <p:cNvPr id="5" name="TextBox 5"/>
            <p:cNvSpPr txBox="1"/>
            <p:nvPr/>
          </p:nvSpPr>
          <p:spPr>
            <a:xfrm>
              <a:off x="0" y="-238125"/>
              <a:ext cx="13662333" cy="1299586"/>
            </a:xfrm>
            <a:prstGeom prst="rect">
              <a:avLst/>
            </a:prstGeom>
          </p:spPr>
          <p:txBody>
            <a:bodyPr lIns="0" tIns="0" rIns="0" bIns="0" rtlCol="0" anchor="t">
              <a:spAutoFit/>
            </a:bodyPr>
            <a:lstStyle/>
            <a:p>
              <a:pPr>
                <a:lnSpc>
                  <a:spcPts val="7906"/>
                </a:lnSpc>
              </a:pPr>
              <a:r>
                <a:rPr lang="en-US" sz="6050" spc="182">
                  <a:solidFill>
                    <a:srgbClr val="F3F7FA"/>
                  </a:solidFill>
                  <a:latin typeface="Cooper Hewitt 2"/>
                </a:rPr>
                <a:t>CHOP Attacks Logic</a:t>
              </a:r>
              <a:endParaRPr lang="en-US" sz="6081" spc="182" err="1">
                <a:solidFill>
                  <a:srgbClr val="F3F7FA"/>
                </a:solidFill>
                <a:latin typeface="Cooper Hewitt 2"/>
              </a:endParaRPr>
            </a:p>
          </p:txBody>
        </p:sp>
        <p:sp>
          <p:nvSpPr>
            <p:cNvPr id="6" name="TextBox 6"/>
            <p:cNvSpPr txBox="1"/>
            <p:nvPr/>
          </p:nvSpPr>
          <p:spPr>
            <a:xfrm>
              <a:off x="488832" y="2661487"/>
              <a:ext cx="12195848" cy="667620"/>
            </a:xfrm>
            <a:prstGeom prst="rect">
              <a:avLst/>
            </a:prstGeom>
          </p:spPr>
          <p:txBody>
            <a:bodyPr wrap="square" lIns="0" tIns="0" rIns="0" bIns="0" rtlCol="0" anchor="t">
              <a:spAutoFit/>
            </a:bodyPr>
            <a:lstStyle/>
            <a:p>
              <a:pPr>
                <a:lnSpc>
                  <a:spcPts val="4291"/>
                </a:lnSpc>
              </a:pPr>
              <a:endParaRPr lang="en-GB" sz="3000">
                <a:solidFill>
                  <a:srgbClr val="F3F7FA"/>
                </a:solidFill>
                <a:latin typeface="Segoe UI"/>
                <a:cs typeface="Segoe UI"/>
              </a:endParaRPr>
            </a:p>
          </p:txBody>
        </p:sp>
      </p:grpSp>
      <p:pic>
        <p:nvPicPr>
          <p:cNvPr id="2" name="Picture 1" descr="A screen shot of a computer program&#10;&#10;Description automatically generated">
            <a:extLst>
              <a:ext uri="{FF2B5EF4-FFF2-40B4-BE49-F238E27FC236}">
                <a16:creationId xmlns:a16="http://schemas.microsoft.com/office/drawing/2014/main" id="{84C1D6F9-1897-7CED-D85F-AF13726F826B}"/>
              </a:ext>
            </a:extLst>
          </p:cNvPr>
          <p:cNvPicPr>
            <a:picLocks noChangeAspect="1"/>
          </p:cNvPicPr>
          <p:nvPr/>
        </p:nvPicPr>
        <p:blipFill>
          <a:blip r:embed="rId3"/>
          <a:stretch>
            <a:fillRect/>
          </a:stretch>
        </p:blipFill>
        <p:spPr>
          <a:xfrm>
            <a:off x="1302590" y="1740526"/>
            <a:ext cx="16459198" cy="7431362"/>
          </a:xfrm>
          <a:prstGeom prst="rect">
            <a:avLst/>
          </a:prstGeom>
        </p:spPr>
      </p:pic>
    </p:spTree>
    <p:extLst>
      <p:ext uri="{BB962C8B-B14F-4D97-AF65-F5344CB8AC3E}">
        <p14:creationId xmlns:p14="http://schemas.microsoft.com/office/powerpoint/2010/main" val="136034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3" name="Freeform 3"/>
          <p:cNvSpPr/>
          <p:nvPr/>
        </p:nvSpPr>
        <p:spPr>
          <a:xfrm>
            <a:off x="11260858" y="1052368"/>
            <a:ext cx="6260226" cy="8205932"/>
          </a:xfrm>
          <a:custGeom>
            <a:avLst/>
            <a:gdLst/>
            <a:ahLst/>
            <a:cxnLst/>
            <a:rect l="l" t="t" r="r" b="b"/>
            <a:pathLst>
              <a:path w="3887963" h="8205932">
                <a:moveTo>
                  <a:pt x="0" y="0"/>
                </a:moveTo>
                <a:lnTo>
                  <a:pt x="3887964" y="0"/>
                </a:lnTo>
                <a:lnTo>
                  <a:pt x="3887964" y="8205932"/>
                </a:lnTo>
                <a:lnTo>
                  <a:pt x="0" y="8205932"/>
                </a:lnTo>
                <a:lnTo>
                  <a:pt x="0" y="0"/>
                </a:lnTo>
                <a:close/>
              </a:path>
            </a:pathLst>
          </a:custGeom>
          <a:blipFill>
            <a:blip r:embed="rId3"/>
            <a:stretch>
              <a:fillRect/>
            </a:stretch>
          </a:blipFill>
        </p:spPr>
        <p:txBody>
          <a:bodyPr/>
          <a:lstStyle/>
          <a:p>
            <a:endParaRPr lang="en-CA"/>
          </a:p>
        </p:txBody>
      </p:sp>
      <p:grpSp>
        <p:nvGrpSpPr>
          <p:cNvPr id="4" name="Group 4"/>
          <p:cNvGrpSpPr/>
          <p:nvPr/>
        </p:nvGrpSpPr>
        <p:grpSpPr>
          <a:xfrm>
            <a:off x="684154" y="392366"/>
            <a:ext cx="10246752" cy="6187399"/>
            <a:chOff x="0" y="-238125"/>
            <a:chExt cx="13662336" cy="8249868"/>
          </a:xfrm>
        </p:grpSpPr>
        <p:sp>
          <p:nvSpPr>
            <p:cNvPr id="5" name="TextBox 5"/>
            <p:cNvSpPr txBox="1"/>
            <p:nvPr/>
          </p:nvSpPr>
          <p:spPr>
            <a:xfrm>
              <a:off x="0" y="-238125"/>
              <a:ext cx="13662333" cy="1299587"/>
            </a:xfrm>
            <a:prstGeom prst="rect">
              <a:avLst/>
            </a:prstGeom>
          </p:spPr>
          <p:txBody>
            <a:bodyPr lIns="0" tIns="0" rIns="0" bIns="0" rtlCol="0" anchor="t">
              <a:spAutoFit/>
            </a:bodyPr>
            <a:lstStyle/>
            <a:p>
              <a:pPr>
                <a:lnSpc>
                  <a:spcPts val="7906"/>
                </a:lnSpc>
              </a:pPr>
              <a:r>
                <a:rPr lang="en-US" sz="6050" spc="182">
                  <a:solidFill>
                    <a:srgbClr val="F3F7FA"/>
                  </a:solidFill>
                  <a:latin typeface="Cooper Hewitt 2"/>
                </a:rPr>
                <a:t>CHOP Attacks</a:t>
              </a:r>
            </a:p>
          </p:txBody>
        </p:sp>
        <p:sp>
          <p:nvSpPr>
            <p:cNvPr id="6" name="TextBox 6"/>
            <p:cNvSpPr txBox="1"/>
            <p:nvPr/>
          </p:nvSpPr>
          <p:spPr>
            <a:xfrm>
              <a:off x="546339" y="3667903"/>
              <a:ext cx="13115997" cy="4343840"/>
            </a:xfrm>
            <a:prstGeom prst="rect">
              <a:avLst/>
            </a:prstGeom>
          </p:spPr>
          <p:txBody>
            <a:bodyPr wrap="square" lIns="0" tIns="0" rIns="0" bIns="0" rtlCol="0" anchor="t">
              <a:spAutoFit/>
            </a:bodyPr>
            <a:lstStyle/>
            <a:p>
              <a:pPr>
                <a:lnSpc>
                  <a:spcPts val="4291"/>
                </a:lnSpc>
              </a:pPr>
              <a:r>
                <a:rPr lang="en-US" sz="3000" b="1">
                  <a:solidFill>
                    <a:srgbClr val="F3F7FA"/>
                  </a:solidFill>
                  <a:latin typeface="Segoe UI"/>
                  <a:cs typeface="Segoe UI"/>
                </a:rPr>
                <a:t>Why is it significant?</a:t>
              </a:r>
            </a:p>
            <a:p>
              <a:pPr>
                <a:lnSpc>
                  <a:spcPts val="4291"/>
                </a:lnSpc>
              </a:pPr>
              <a:endParaRPr lang="en-US" sz="3000">
                <a:solidFill>
                  <a:srgbClr val="F3F7FA"/>
                </a:solidFill>
                <a:latin typeface="Segoe UI"/>
                <a:cs typeface="Segoe UI"/>
              </a:endParaRPr>
            </a:p>
            <a:p>
              <a:pPr>
                <a:lnSpc>
                  <a:spcPts val="4291"/>
                </a:lnSpc>
              </a:pPr>
              <a:r>
                <a:rPr lang="en-US" sz="3000">
                  <a:solidFill>
                    <a:srgbClr val="F3F7FA"/>
                  </a:solidFill>
                  <a:latin typeface="Segoe UI"/>
                  <a:cs typeface="Segoe UI"/>
                </a:rPr>
                <a:t>Exception handling is crucial in modern software applications. If attackers exploit this system, they could gain unauthorized access or control over a substantial part of the software infrastructure.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grpSp>
        <p:nvGrpSpPr>
          <p:cNvPr id="4" name="Group 4"/>
          <p:cNvGrpSpPr/>
          <p:nvPr/>
        </p:nvGrpSpPr>
        <p:grpSpPr>
          <a:xfrm>
            <a:off x="684154" y="392366"/>
            <a:ext cx="10419281" cy="4958135"/>
            <a:chOff x="0" y="-238125"/>
            <a:chExt cx="13892374" cy="6610849"/>
          </a:xfrm>
        </p:grpSpPr>
        <p:sp>
          <p:nvSpPr>
            <p:cNvPr id="5" name="TextBox 5"/>
            <p:cNvSpPr txBox="1"/>
            <p:nvPr/>
          </p:nvSpPr>
          <p:spPr>
            <a:xfrm>
              <a:off x="0" y="-238125"/>
              <a:ext cx="13662333" cy="1299587"/>
            </a:xfrm>
            <a:prstGeom prst="rect">
              <a:avLst/>
            </a:prstGeom>
          </p:spPr>
          <p:txBody>
            <a:bodyPr lIns="0" tIns="0" rIns="0" bIns="0" rtlCol="0" anchor="t">
              <a:spAutoFit/>
            </a:bodyPr>
            <a:lstStyle/>
            <a:p>
              <a:pPr>
                <a:lnSpc>
                  <a:spcPts val="7906"/>
                </a:lnSpc>
              </a:pPr>
              <a:r>
                <a:rPr lang="en-US" sz="6050" spc="182">
                  <a:solidFill>
                    <a:srgbClr val="F3F7FA"/>
                  </a:solidFill>
                  <a:latin typeface="Cooper Hewitt 2"/>
                </a:rPr>
                <a:t>CHOP Attacks</a:t>
              </a:r>
            </a:p>
          </p:txBody>
        </p:sp>
        <p:sp>
          <p:nvSpPr>
            <p:cNvPr id="6" name="TextBox 6"/>
            <p:cNvSpPr txBox="1"/>
            <p:nvPr/>
          </p:nvSpPr>
          <p:spPr>
            <a:xfrm>
              <a:off x="431321" y="2028884"/>
              <a:ext cx="13461053" cy="4343840"/>
            </a:xfrm>
            <a:prstGeom prst="rect">
              <a:avLst/>
            </a:prstGeom>
          </p:spPr>
          <p:txBody>
            <a:bodyPr wrap="square" lIns="0" tIns="0" rIns="0" bIns="0" rtlCol="0" anchor="t">
              <a:spAutoFit/>
            </a:bodyPr>
            <a:lstStyle/>
            <a:p>
              <a:pPr>
                <a:lnSpc>
                  <a:spcPts val="4291"/>
                </a:lnSpc>
              </a:pPr>
              <a:r>
                <a:rPr lang="en-GB" sz="3000" b="1">
                  <a:solidFill>
                    <a:srgbClr val="F3F7FA"/>
                  </a:solidFill>
                  <a:latin typeface="Segoe UI"/>
                  <a:cs typeface="Segoe UI"/>
                </a:rPr>
                <a:t>Confusion Primitives: </a:t>
              </a:r>
            </a:p>
            <a:p>
              <a:pPr>
                <a:lnSpc>
                  <a:spcPts val="4291"/>
                </a:lnSpc>
              </a:pPr>
              <a:r>
                <a:rPr lang="en-GB" sz="3000">
                  <a:solidFill>
                    <a:srgbClr val="F3F7FA"/>
                  </a:solidFill>
                  <a:latin typeface="Segoe UI"/>
                  <a:cs typeface="Segoe UI"/>
                </a:rPr>
                <a:t>Confusion Primitives are the fundamental tools attackers use to disrupt a program's error-handling routines. By manipulating these, they can divert the program's normal course, causing unintended code execution.</a:t>
              </a:r>
            </a:p>
            <a:p>
              <a:pPr>
                <a:lnSpc>
                  <a:spcPts val="4291"/>
                </a:lnSpc>
              </a:pPr>
              <a:endParaRPr lang="en-GB" sz="3000">
                <a:solidFill>
                  <a:srgbClr val="F3F7FA"/>
                </a:solidFill>
                <a:latin typeface="Segoe UI"/>
                <a:cs typeface="Segoe UI"/>
              </a:endParaRPr>
            </a:p>
          </p:txBody>
        </p:sp>
      </p:grpSp>
      <p:sp>
        <p:nvSpPr>
          <p:cNvPr id="8" name="TextBox 6">
            <a:extLst>
              <a:ext uri="{FF2B5EF4-FFF2-40B4-BE49-F238E27FC236}">
                <a16:creationId xmlns:a16="http://schemas.microsoft.com/office/drawing/2014/main" id="{F5EEA331-5B1E-9765-5B64-2661D7573E32}"/>
              </a:ext>
            </a:extLst>
          </p:cNvPr>
          <p:cNvSpPr txBox="1"/>
          <p:nvPr/>
        </p:nvSpPr>
        <p:spPr>
          <a:xfrm>
            <a:off x="1009082" y="5134872"/>
            <a:ext cx="10095790" cy="3257880"/>
          </a:xfrm>
          <a:prstGeom prst="rect">
            <a:avLst/>
          </a:prstGeom>
        </p:spPr>
        <p:txBody>
          <a:bodyPr wrap="square" lIns="0" tIns="0" rIns="0" bIns="0" rtlCol="0" anchor="t">
            <a:spAutoFit/>
          </a:bodyPr>
          <a:lstStyle/>
          <a:p>
            <a:pPr>
              <a:lnSpc>
                <a:spcPts val="4291"/>
              </a:lnSpc>
            </a:pPr>
            <a:r>
              <a:rPr lang="en-GB" sz="3000" b="1">
                <a:solidFill>
                  <a:srgbClr val="F3F7FA"/>
                </a:solidFill>
                <a:latin typeface="Segoe UI"/>
                <a:cs typeface="Segoe UI"/>
              </a:rPr>
              <a:t>Gadgets:</a:t>
            </a:r>
          </a:p>
          <a:p>
            <a:pPr>
              <a:lnSpc>
                <a:spcPts val="4291"/>
              </a:lnSpc>
            </a:pPr>
            <a:r>
              <a:rPr lang="en-GB" sz="3000">
                <a:solidFill>
                  <a:srgbClr val="F3F7FA"/>
                </a:solidFill>
                <a:latin typeface="Segoe UI"/>
                <a:cs typeface="Segoe UI"/>
              </a:rPr>
              <a:t>Gadgets, within the CHOP context, are small pieces of code that, while not harmful on their own, can be combined maliciously. Attackers string together gadgets to create a sequence of operations, ultimately leading to a complete exploit.</a:t>
            </a:r>
          </a:p>
        </p:txBody>
      </p:sp>
      <p:pic>
        <p:nvPicPr>
          <p:cNvPr id="9" name="Picture 8" descr="A diagram of a computer network&#10;&#10;Description automatically generated">
            <a:extLst>
              <a:ext uri="{FF2B5EF4-FFF2-40B4-BE49-F238E27FC236}">
                <a16:creationId xmlns:a16="http://schemas.microsoft.com/office/drawing/2014/main" id="{A6A362CD-1C23-8064-AD98-0C0F0A5B4A0A}"/>
              </a:ext>
            </a:extLst>
          </p:cNvPr>
          <p:cNvPicPr>
            <a:picLocks noChangeAspect="1"/>
          </p:cNvPicPr>
          <p:nvPr/>
        </p:nvPicPr>
        <p:blipFill>
          <a:blip r:embed="rId3"/>
          <a:stretch>
            <a:fillRect/>
          </a:stretch>
        </p:blipFill>
        <p:spPr>
          <a:xfrm>
            <a:off x="11242825" y="1736246"/>
            <a:ext cx="7016690" cy="69007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2" name="TextBox 2"/>
          <p:cNvSpPr txBox="1"/>
          <p:nvPr/>
        </p:nvSpPr>
        <p:spPr>
          <a:xfrm>
            <a:off x="1493145" y="141605"/>
            <a:ext cx="14755059"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CHOP (Catch Handler Oriented Programming)</a:t>
            </a:r>
          </a:p>
          <a:p>
            <a:pPr algn="ctr">
              <a:lnSpc>
                <a:spcPts val="7279"/>
              </a:lnSpc>
            </a:pPr>
            <a:r>
              <a:rPr lang="en-US" sz="5199">
                <a:solidFill>
                  <a:srgbClr val="FFFFFF"/>
                </a:solidFill>
                <a:latin typeface="Canva Sans Bold"/>
              </a:rPr>
              <a:t>Attack Scenarios</a:t>
            </a:r>
          </a:p>
        </p:txBody>
      </p:sp>
      <p:sp>
        <p:nvSpPr>
          <p:cNvPr id="3" name="TextBox 3"/>
          <p:cNvSpPr txBox="1"/>
          <p:nvPr/>
        </p:nvSpPr>
        <p:spPr>
          <a:xfrm>
            <a:off x="0" y="2059885"/>
            <a:ext cx="17443174" cy="539378"/>
          </a:xfrm>
          <a:prstGeom prst="rect">
            <a:avLst/>
          </a:prstGeom>
        </p:spPr>
        <p:txBody>
          <a:bodyPr lIns="0" tIns="0" rIns="0" bIns="0" rtlCol="0" anchor="t">
            <a:spAutoFit/>
          </a:bodyPr>
          <a:lstStyle/>
          <a:p>
            <a:pPr algn="ctr">
              <a:lnSpc>
                <a:spcPts val="4500"/>
              </a:lnSpc>
              <a:spcBef>
                <a:spcPct val="0"/>
              </a:spcBef>
            </a:pPr>
            <a:endParaRPr lang="en-US" sz="3000" spc="30">
              <a:solidFill>
                <a:srgbClr val="FFFFFF"/>
              </a:solidFill>
              <a:latin typeface="Cooper Hewitt 2"/>
            </a:endParaRPr>
          </a:p>
        </p:txBody>
      </p:sp>
      <p:sp>
        <p:nvSpPr>
          <p:cNvPr id="4" name="object 3"/>
          <p:cNvSpPr txBox="1"/>
          <p:nvPr/>
        </p:nvSpPr>
        <p:spPr>
          <a:xfrm>
            <a:off x="1752600" y="2057042"/>
            <a:ext cx="15849600" cy="6846490"/>
          </a:xfrm>
          <a:prstGeom prst="rect">
            <a:avLst/>
          </a:prstGeom>
        </p:spPr>
        <p:txBody>
          <a:bodyPr vert="horz" wrap="square" lIns="0" tIns="12700" rIns="0" bIns="0" rtlCol="0">
            <a:spAutoFit/>
          </a:bodyPr>
          <a:lstStyle/>
          <a:p>
            <a:pPr>
              <a:lnSpc>
                <a:spcPct val="100000"/>
              </a:lnSpc>
              <a:spcBef>
                <a:spcPts val="200"/>
              </a:spcBef>
            </a:pPr>
            <a:endParaRPr sz="2800">
              <a:latin typeface="Tahoma"/>
              <a:cs typeface="Tahoma"/>
            </a:endParaRPr>
          </a:p>
          <a:p>
            <a:pPr marL="12700" marR="73025">
              <a:lnSpc>
                <a:spcPct val="114599"/>
              </a:lnSpc>
            </a:pPr>
            <a:r>
              <a:rPr sz="2800" b="1" spc="-75">
                <a:solidFill>
                  <a:schemeClr val="bg1"/>
                </a:solidFill>
                <a:latin typeface="Tahoma"/>
                <a:cs typeface="Tahoma"/>
              </a:rPr>
              <a:t>Golden</a:t>
            </a:r>
            <a:r>
              <a:rPr sz="2800" b="1" spc="-90">
                <a:solidFill>
                  <a:schemeClr val="bg1"/>
                </a:solidFill>
                <a:latin typeface="Tahoma"/>
                <a:cs typeface="Tahoma"/>
              </a:rPr>
              <a:t> </a:t>
            </a:r>
            <a:r>
              <a:rPr sz="2800" b="1" spc="-65">
                <a:solidFill>
                  <a:schemeClr val="bg1"/>
                </a:solidFill>
                <a:latin typeface="Tahoma"/>
                <a:cs typeface="Tahoma"/>
              </a:rPr>
              <a:t>Gadget:</a:t>
            </a:r>
            <a:r>
              <a:rPr lang="en-IN" sz="2800" b="1" spc="-65">
                <a:solidFill>
                  <a:schemeClr val="bg1"/>
                </a:solidFill>
                <a:latin typeface="Tahoma"/>
                <a:cs typeface="Tahoma"/>
              </a:rPr>
              <a:t> </a:t>
            </a:r>
            <a:r>
              <a:rPr lang="en-IN" sz="2800" spc="-65">
                <a:solidFill>
                  <a:schemeClr val="bg1"/>
                </a:solidFill>
                <a:latin typeface="Tahoma"/>
                <a:cs typeface="Tahoma"/>
              </a:rPr>
              <a:t>Exploiting vulnerable handler within standard library by high jacking it’s control flow for 			example </a:t>
            </a:r>
            <a:r>
              <a:rPr lang="en-IN" sz="2800" spc="-65" err="1">
                <a:solidFill>
                  <a:schemeClr val="bg1"/>
                </a:solidFill>
                <a:latin typeface="Tahoma"/>
                <a:cs typeface="Tahoma"/>
              </a:rPr>
              <a:t>c++</a:t>
            </a:r>
            <a:r>
              <a:rPr lang="en-IN" sz="2800" spc="-65">
                <a:solidFill>
                  <a:schemeClr val="bg1"/>
                </a:solidFill>
                <a:latin typeface="Tahoma"/>
                <a:cs typeface="Tahoma"/>
              </a:rPr>
              <a:t> standard </a:t>
            </a:r>
            <a:r>
              <a:rPr lang="en-IN" sz="2800" spc="-65" err="1">
                <a:solidFill>
                  <a:schemeClr val="bg1"/>
                </a:solidFill>
                <a:latin typeface="Tahoma"/>
                <a:cs typeface="Tahoma"/>
              </a:rPr>
              <a:t>liabray</a:t>
            </a:r>
            <a:r>
              <a:rPr lang="en-IN" sz="2800" spc="-65">
                <a:solidFill>
                  <a:schemeClr val="bg1"/>
                </a:solidFill>
                <a:latin typeface="Tahoma"/>
                <a:cs typeface="Tahoma"/>
              </a:rPr>
              <a:t> (</a:t>
            </a:r>
            <a:r>
              <a:rPr lang="en-IN" sz="2800" spc="-65" err="1">
                <a:solidFill>
                  <a:schemeClr val="bg1"/>
                </a:solidFill>
                <a:latin typeface="Tahoma"/>
                <a:cs typeface="Tahoma"/>
              </a:rPr>
              <a:t>libstdc</a:t>
            </a:r>
            <a:r>
              <a:rPr lang="en-IN" sz="2800" spc="-65">
                <a:solidFill>
                  <a:schemeClr val="bg1"/>
                </a:solidFill>
                <a:latin typeface="Tahoma"/>
                <a:cs typeface="Tahoma"/>
              </a:rPr>
              <a:t>++).</a:t>
            </a:r>
            <a:br>
              <a:rPr lang="en-IN" sz="2800" spc="-65">
                <a:solidFill>
                  <a:schemeClr val="bg1"/>
                </a:solidFill>
                <a:latin typeface="Tahoma"/>
                <a:cs typeface="Tahoma"/>
              </a:rPr>
            </a:br>
            <a:endParaRPr sz="2800">
              <a:solidFill>
                <a:schemeClr val="bg1"/>
              </a:solidFill>
              <a:latin typeface="Tahoma"/>
              <a:cs typeface="Tahoma"/>
            </a:endParaRPr>
          </a:p>
          <a:p>
            <a:pPr marL="12700" marR="737870">
              <a:lnSpc>
                <a:spcPct val="114599"/>
              </a:lnSpc>
            </a:pPr>
            <a:r>
              <a:rPr sz="2800" b="1" spc="-65">
                <a:solidFill>
                  <a:schemeClr val="bg1"/>
                </a:solidFill>
                <a:latin typeface="Tahoma"/>
                <a:cs typeface="Tahoma"/>
              </a:rPr>
              <a:t>Pivot-to-</a:t>
            </a:r>
            <a:r>
              <a:rPr sz="2800" b="1" spc="-30">
                <a:solidFill>
                  <a:schemeClr val="bg1"/>
                </a:solidFill>
                <a:latin typeface="Tahoma"/>
                <a:cs typeface="Tahoma"/>
              </a:rPr>
              <a:t>ROP:</a:t>
            </a:r>
            <a:r>
              <a:rPr lang="en-IN" sz="2800" b="1" spc="-30">
                <a:solidFill>
                  <a:schemeClr val="bg1"/>
                </a:solidFill>
                <a:latin typeface="Tahoma"/>
                <a:cs typeface="Tahoma"/>
              </a:rPr>
              <a:t> 	</a:t>
            </a:r>
            <a:r>
              <a:rPr lang="en-IN" sz="2800" spc="-30">
                <a:solidFill>
                  <a:schemeClr val="bg1"/>
                </a:solidFill>
                <a:latin typeface="Tahoma"/>
                <a:cs typeface="Tahoma"/>
              </a:rPr>
              <a:t>Overflow stack buffer to control stack data and engage in ROP (Return Oriented 			Programming) even in the presence of backward edge protection.</a:t>
            </a:r>
          </a:p>
          <a:p>
            <a:pPr marL="12700" marR="737870">
              <a:lnSpc>
                <a:spcPct val="114599"/>
              </a:lnSpc>
            </a:pPr>
            <a:endParaRPr sz="2800">
              <a:solidFill>
                <a:schemeClr val="bg1"/>
              </a:solidFill>
              <a:latin typeface="Tahoma"/>
              <a:cs typeface="Tahoma"/>
            </a:endParaRPr>
          </a:p>
          <a:p>
            <a:pPr marL="12700" marR="222250">
              <a:lnSpc>
                <a:spcPct val="114599"/>
              </a:lnSpc>
            </a:pPr>
            <a:r>
              <a:rPr sz="2800" b="1" spc="-65">
                <a:solidFill>
                  <a:schemeClr val="bg1"/>
                </a:solidFill>
                <a:latin typeface="Tahoma"/>
                <a:cs typeface="Tahoma"/>
              </a:rPr>
              <a:t>Data-Only</a:t>
            </a:r>
            <a:r>
              <a:rPr sz="2800" b="1" spc="-75">
                <a:solidFill>
                  <a:schemeClr val="bg1"/>
                </a:solidFill>
                <a:latin typeface="Tahoma"/>
                <a:cs typeface="Tahoma"/>
              </a:rPr>
              <a:t> </a:t>
            </a:r>
            <a:r>
              <a:rPr sz="2800" b="1" spc="-70">
                <a:solidFill>
                  <a:schemeClr val="bg1"/>
                </a:solidFill>
                <a:latin typeface="Tahoma"/>
                <a:cs typeface="Tahoma"/>
              </a:rPr>
              <a:t>Corruptions:</a:t>
            </a:r>
            <a:r>
              <a:rPr lang="en-IN" sz="2800" b="1" spc="-70">
                <a:solidFill>
                  <a:schemeClr val="bg1"/>
                </a:solidFill>
                <a:latin typeface="Tahoma"/>
                <a:cs typeface="Tahoma"/>
              </a:rPr>
              <a:t> 	</a:t>
            </a:r>
            <a:r>
              <a:rPr lang="en-IN" sz="2800" spc="-70">
                <a:solidFill>
                  <a:schemeClr val="bg1"/>
                </a:solidFill>
                <a:latin typeface="Tahoma"/>
                <a:cs typeface="Tahoma"/>
              </a:rPr>
              <a:t>Manipulate data without altering return address. Which can leverage legit 					clean-up and exception handling.</a:t>
            </a:r>
          </a:p>
          <a:p>
            <a:pPr marL="12700" marR="222250">
              <a:lnSpc>
                <a:spcPct val="114599"/>
              </a:lnSpc>
            </a:pPr>
            <a:endParaRPr sz="2800">
              <a:solidFill>
                <a:schemeClr val="bg1"/>
              </a:solidFill>
              <a:latin typeface="Tahoma"/>
              <a:cs typeface="Tahoma"/>
            </a:endParaRPr>
          </a:p>
          <a:p>
            <a:pPr marL="12700" marR="328930">
              <a:lnSpc>
                <a:spcPct val="114599"/>
              </a:lnSpc>
            </a:pPr>
            <a:r>
              <a:rPr sz="2800" b="1" spc="-75">
                <a:solidFill>
                  <a:schemeClr val="bg1"/>
                </a:solidFill>
                <a:latin typeface="Tahoma"/>
                <a:cs typeface="Tahoma"/>
              </a:rPr>
              <a:t>Cleanup-Handler</a:t>
            </a:r>
            <a:r>
              <a:rPr sz="2800" b="1" spc="-85">
                <a:solidFill>
                  <a:schemeClr val="bg1"/>
                </a:solidFill>
                <a:latin typeface="Tahoma"/>
                <a:cs typeface="Tahoma"/>
              </a:rPr>
              <a:t> </a:t>
            </a:r>
            <a:r>
              <a:rPr sz="2800" b="1" spc="-65">
                <a:solidFill>
                  <a:schemeClr val="bg1"/>
                </a:solidFill>
                <a:latin typeface="Tahoma"/>
                <a:cs typeface="Tahoma"/>
              </a:rPr>
              <a:t>Chaining:</a:t>
            </a:r>
            <a:r>
              <a:rPr sz="2800" b="1" spc="200">
                <a:solidFill>
                  <a:schemeClr val="bg1"/>
                </a:solidFill>
                <a:latin typeface="Tahoma"/>
                <a:cs typeface="Tahoma"/>
              </a:rPr>
              <a:t> </a:t>
            </a:r>
            <a:r>
              <a:rPr lang="en-IN" sz="2800" spc="-70">
                <a:solidFill>
                  <a:schemeClr val="bg1"/>
                </a:solidFill>
                <a:latin typeface="Tahoma"/>
                <a:cs typeface="Tahoma"/>
              </a:rPr>
              <a:t>Chain multiple fake stacks and point them to clean-up handler.</a:t>
            </a:r>
            <a:endParaRPr sz="2800">
              <a:solidFill>
                <a:schemeClr val="bg1"/>
              </a:solidFill>
              <a:latin typeface="Tahoma"/>
              <a:cs typeface="Tahoma"/>
            </a:endParaRPr>
          </a:p>
          <a:p>
            <a:pPr>
              <a:lnSpc>
                <a:spcPct val="100000"/>
              </a:lnSpc>
              <a:spcBef>
                <a:spcPts val="200"/>
              </a:spcBef>
            </a:pPr>
            <a:endParaRPr sz="2800">
              <a:solidFill>
                <a:schemeClr val="bg1"/>
              </a:solidFill>
              <a:latin typeface="Tahoma"/>
              <a:cs typeface="Tahoma"/>
            </a:endParaRPr>
          </a:p>
          <a:p>
            <a:pPr marL="12700" marR="195580">
              <a:lnSpc>
                <a:spcPct val="114599"/>
              </a:lnSpc>
            </a:pPr>
            <a:r>
              <a:rPr sz="2800" b="1" spc="-85" err="1">
                <a:solidFill>
                  <a:schemeClr val="bg1"/>
                </a:solidFill>
                <a:latin typeface="Tahoma"/>
                <a:cs typeface="Tahoma"/>
              </a:rPr>
              <a:t>SigReturn</a:t>
            </a:r>
            <a:r>
              <a:rPr sz="2800" b="1" spc="-85">
                <a:solidFill>
                  <a:schemeClr val="bg1"/>
                </a:solidFill>
                <a:latin typeface="Tahoma"/>
                <a:cs typeface="Tahoma"/>
              </a:rPr>
              <a:t>-</a:t>
            </a:r>
            <a:r>
              <a:rPr sz="2800" b="1" spc="-70">
                <a:solidFill>
                  <a:schemeClr val="bg1"/>
                </a:solidFill>
                <a:latin typeface="Tahoma"/>
                <a:cs typeface="Tahoma"/>
              </a:rPr>
              <a:t>to-</a:t>
            </a:r>
            <a:r>
              <a:rPr sz="2800" b="1" spc="-35">
                <a:solidFill>
                  <a:schemeClr val="bg1"/>
                </a:solidFill>
                <a:latin typeface="Tahoma"/>
                <a:cs typeface="Tahoma"/>
              </a:rPr>
              <a:t>ROP:</a:t>
            </a:r>
            <a:r>
              <a:rPr lang="en-IN" sz="2800" b="1" spc="-35">
                <a:solidFill>
                  <a:schemeClr val="bg1"/>
                </a:solidFill>
                <a:latin typeface="Tahoma"/>
                <a:cs typeface="Tahoma"/>
              </a:rPr>
              <a:t> </a:t>
            </a:r>
            <a:r>
              <a:rPr lang="en-IN" sz="2800" spc="-35">
                <a:solidFill>
                  <a:schemeClr val="bg1"/>
                </a:solidFill>
                <a:latin typeface="Tahoma"/>
                <a:cs typeface="Tahoma"/>
              </a:rPr>
              <a:t>redirect stack unwinding logic to attacker controlled buffer.</a:t>
            </a:r>
          </a:p>
          <a:p>
            <a:pPr marL="12700" marR="195580">
              <a:lnSpc>
                <a:spcPct val="114599"/>
              </a:lnSpc>
            </a:pPr>
            <a:endParaRPr sz="2800">
              <a:latin typeface="Tahoma"/>
              <a:cs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3" name="TextBox 2"/>
          <p:cNvSpPr txBox="1"/>
          <p:nvPr/>
        </p:nvSpPr>
        <p:spPr>
          <a:xfrm>
            <a:off x="1493145" y="141605"/>
            <a:ext cx="14755059" cy="874214"/>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CHOP attack processing</a:t>
            </a:r>
          </a:p>
        </p:txBody>
      </p:sp>
      <p:sp>
        <p:nvSpPr>
          <p:cNvPr id="4" name="object 3"/>
          <p:cNvSpPr txBox="1"/>
          <p:nvPr/>
        </p:nvSpPr>
        <p:spPr>
          <a:xfrm>
            <a:off x="1905000" y="1409700"/>
            <a:ext cx="15849600" cy="8372035"/>
          </a:xfrm>
          <a:prstGeom prst="rect">
            <a:avLst/>
          </a:prstGeom>
        </p:spPr>
        <p:txBody>
          <a:bodyPr vert="horz" wrap="square" lIns="0" tIns="12700" rIns="0" bIns="0" rtlCol="0" anchor="t">
            <a:spAutoFit/>
          </a:bodyPr>
          <a:lstStyle/>
          <a:p>
            <a:pPr>
              <a:lnSpc>
                <a:spcPct val="100000"/>
              </a:lnSpc>
              <a:spcBef>
                <a:spcPts val="200"/>
              </a:spcBef>
            </a:pPr>
            <a:endParaRPr sz="2800">
              <a:latin typeface="Tahoma"/>
              <a:cs typeface="Tahoma"/>
            </a:endParaRPr>
          </a:p>
          <a:p>
            <a:pPr marL="527050" marR="73025" indent="-514350">
              <a:lnSpc>
                <a:spcPct val="114599"/>
              </a:lnSpc>
              <a:buAutoNum type="arabicPeriod"/>
            </a:pPr>
            <a:r>
              <a:rPr lang="en-IN" sz="2800" spc="-75" dirty="0">
                <a:solidFill>
                  <a:schemeClr val="bg1"/>
                </a:solidFill>
                <a:latin typeface="Tahoma"/>
                <a:cs typeface="Tahoma"/>
              </a:rPr>
              <a:t>Dataset Collection:</a:t>
            </a:r>
            <a:endParaRPr lang="en-IN" sz="2800" spc="-75" dirty="0">
              <a:solidFill>
                <a:schemeClr val="bg1"/>
              </a:solidFill>
              <a:latin typeface="Tahoma"/>
              <a:ea typeface="Tahoma"/>
              <a:cs typeface="Tahoma"/>
            </a:endParaRPr>
          </a:p>
          <a:p>
            <a:pPr marL="984250" marR="73025" lvl="1" indent="-514350">
              <a:lnSpc>
                <a:spcPct val="114599"/>
              </a:lnSpc>
              <a:buFont typeface="Arial" panose="020B0604020202020204" pitchFamily="34" charset="0"/>
              <a:buChar char="•"/>
            </a:pPr>
            <a:r>
              <a:rPr lang="en-IN" sz="2800" spc="-75" dirty="0">
                <a:solidFill>
                  <a:schemeClr val="bg1"/>
                </a:solidFill>
                <a:latin typeface="Tahoma"/>
                <a:cs typeface="Tahoma"/>
              </a:rPr>
              <a:t>Setup scripts to crawl and download 51,625 package metadata for Debian repositories.</a:t>
            </a:r>
            <a:endParaRPr lang="en-IN" sz="2800" spc="-75" dirty="0">
              <a:solidFill>
                <a:schemeClr val="bg1"/>
              </a:solidFill>
              <a:latin typeface="Tahoma"/>
              <a:ea typeface="Tahoma"/>
              <a:cs typeface="Tahoma"/>
            </a:endParaRPr>
          </a:p>
          <a:p>
            <a:pPr marL="927100" marR="73025" lvl="1" indent="-457200">
              <a:lnSpc>
                <a:spcPct val="114599"/>
              </a:lnSpc>
              <a:buFont typeface="Arial" panose="020B0604020202020204" pitchFamily="34" charset="0"/>
              <a:buChar char="•"/>
            </a:pPr>
            <a:r>
              <a:rPr lang="en-IN" sz="2800" spc="-75" dirty="0">
                <a:solidFill>
                  <a:schemeClr val="bg1"/>
                </a:solidFill>
                <a:latin typeface="Tahoma"/>
                <a:cs typeface="Tahoma"/>
              </a:rPr>
              <a:t>Extract downloaded package and save file metadata like file name and path in database.</a:t>
            </a:r>
            <a:endParaRPr lang="en-IN" sz="2800" spc="-75" dirty="0">
              <a:solidFill>
                <a:schemeClr val="bg1"/>
              </a:solidFill>
              <a:latin typeface="Tahoma"/>
              <a:ea typeface="Tahoma"/>
              <a:cs typeface="Tahoma"/>
            </a:endParaRPr>
          </a:p>
          <a:p>
            <a:pPr marL="469900" marR="73025" lvl="1">
              <a:lnSpc>
                <a:spcPct val="114599"/>
              </a:lnSpc>
            </a:pPr>
            <a:endParaRPr lang="en-IN" sz="2800" spc="-75">
              <a:solidFill>
                <a:schemeClr val="bg1"/>
              </a:solidFill>
              <a:latin typeface="Tahoma"/>
              <a:cs typeface="Tahoma"/>
            </a:endParaRPr>
          </a:p>
          <a:p>
            <a:pPr marL="12700" marR="73025">
              <a:lnSpc>
                <a:spcPct val="114599"/>
              </a:lnSpc>
            </a:pPr>
            <a:r>
              <a:rPr lang="en-IN" sz="2800" spc="-75" dirty="0">
                <a:solidFill>
                  <a:schemeClr val="bg1"/>
                </a:solidFill>
                <a:latin typeface="Tahoma"/>
                <a:cs typeface="Tahoma"/>
              </a:rPr>
              <a:t>2. Identifying binaries:</a:t>
            </a:r>
            <a:endParaRPr lang="en-IN" sz="2800" spc="-75" dirty="0">
              <a:solidFill>
                <a:schemeClr val="bg1"/>
              </a:solidFill>
              <a:latin typeface="Tahoma"/>
              <a:ea typeface="Tahoma"/>
              <a:cs typeface="Tahoma"/>
            </a:endParaRPr>
          </a:p>
          <a:p>
            <a:pPr marL="927100" marR="73025" lvl="1" indent="-457200">
              <a:lnSpc>
                <a:spcPct val="114599"/>
              </a:lnSpc>
              <a:buFont typeface="Arial" panose="020B0604020202020204" pitchFamily="34" charset="0"/>
              <a:buChar char="•"/>
            </a:pPr>
            <a:r>
              <a:rPr lang="en-IN" sz="2800" spc="-75" dirty="0">
                <a:solidFill>
                  <a:schemeClr val="bg1"/>
                </a:solidFill>
                <a:latin typeface="Tahoma"/>
                <a:cs typeface="Tahoma"/>
              </a:rPr>
              <a:t>Unpack 1000 priority Debian packages.</a:t>
            </a:r>
            <a:endParaRPr lang="en-IN" sz="2800" spc="-75" dirty="0">
              <a:solidFill>
                <a:schemeClr val="bg1"/>
              </a:solidFill>
              <a:latin typeface="Tahoma"/>
              <a:ea typeface="Tahoma"/>
              <a:cs typeface="Tahoma"/>
            </a:endParaRPr>
          </a:p>
          <a:p>
            <a:pPr marL="927100" marR="73025" lvl="1" indent="-457200">
              <a:lnSpc>
                <a:spcPct val="114599"/>
              </a:lnSpc>
              <a:buFont typeface="Arial" panose="020B0604020202020204" pitchFamily="34" charset="0"/>
              <a:buChar char="•"/>
            </a:pPr>
            <a:r>
              <a:rPr lang="en-IN" sz="2800" spc="-75" dirty="0">
                <a:solidFill>
                  <a:schemeClr val="bg1"/>
                </a:solidFill>
                <a:latin typeface="Tahoma"/>
                <a:cs typeface="Tahoma"/>
              </a:rPr>
              <a:t>Filter to get just executable binaries and shared </a:t>
            </a:r>
            <a:r>
              <a:rPr lang="en-IN" sz="2800" spc="-75" dirty="0" err="1">
                <a:solidFill>
                  <a:schemeClr val="bg1"/>
                </a:solidFill>
                <a:latin typeface="Tahoma"/>
                <a:cs typeface="Tahoma"/>
              </a:rPr>
              <a:t>liabries</a:t>
            </a:r>
            <a:r>
              <a:rPr lang="en-IN" sz="2800" spc="-75" dirty="0">
                <a:solidFill>
                  <a:schemeClr val="bg1"/>
                </a:solidFill>
                <a:latin typeface="Tahoma"/>
                <a:cs typeface="Tahoma"/>
              </a:rPr>
              <a:t> (3303 files)</a:t>
            </a:r>
            <a:endParaRPr lang="en-IN" sz="2800" spc="-75" dirty="0">
              <a:solidFill>
                <a:schemeClr val="bg1"/>
              </a:solidFill>
              <a:latin typeface="Tahoma"/>
              <a:ea typeface="Tahoma"/>
              <a:cs typeface="Tahoma"/>
            </a:endParaRPr>
          </a:p>
          <a:p>
            <a:pPr marL="469900" marR="73025" lvl="1">
              <a:lnSpc>
                <a:spcPct val="114599"/>
              </a:lnSpc>
            </a:pPr>
            <a:endParaRPr lang="en-IN" sz="2800" spc="-75">
              <a:solidFill>
                <a:schemeClr val="bg1"/>
              </a:solidFill>
              <a:latin typeface="Tahoma"/>
              <a:cs typeface="Tahoma"/>
            </a:endParaRPr>
          </a:p>
          <a:p>
            <a:pPr marL="12700" marR="73025">
              <a:lnSpc>
                <a:spcPct val="114599"/>
              </a:lnSpc>
            </a:pPr>
            <a:r>
              <a:rPr lang="en-IN" sz="2800" spc="-75" dirty="0">
                <a:solidFill>
                  <a:schemeClr val="bg1"/>
                </a:solidFill>
                <a:latin typeface="Tahoma"/>
                <a:cs typeface="Tahoma"/>
              </a:rPr>
              <a:t>3. Attack Surface analysis:</a:t>
            </a:r>
            <a:endParaRPr lang="en-IN" sz="2800" spc="-75" dirty="0">
              <a:solidFill>
                <a:schemeClr val="bg1"/>
              </a:solidFill>
              <a:latin typeface="Tahoma"/>
              <a:ea typeface="Tahoma"/>
              <a:cs typeface="Tahoma"/>
            </a:endParaRPr>
          </a:p>
          <a:p>
            <a:pPr marL="927100" marR="73025" lvl="1" indent="-457200">
              <a:lnSpc>
                <a:spcPct val="114599"/>
              </a:lnSpc>
              <a:buFont typeface="Arial" panose="020B0604020202020204" pitchFamily="34" charset="0"/>
              <a:buChar char="•"/>
            </a:pPr>
            <a:r>
              <a:rPr lang="en-IN" sz="2800" spc="-75" dirty="0" err="1">
                <a:solidFill>
                  <a:schemeClr val="bg1"/>
                </a:solidFill>
                <a:latin typeface="Tahoma"/>
                <a:cs typeface="Tahoma"/>
              </a:rPr>
              <a:t>Analyze</a:t>
            </a:r>
            <a:r>
              <a:rPr lang="en-IN" sz="2800" spc="-75" dirty="0">
                <a:solidFill>
                  <a:schemeClr val="bg1"/>
                </a:solidFill>
                <a:latin typeface="Tahoma"/>
                <a:cs typeface="Tahoma"/>
              </a:rPr>
              <a:t> each binary to find function calling “_</a:t>
            </a:r>
            <a:r>
              <a:rPr lang="en-IN" sz="2800" spc="-75" dirty="0" err="1">
                <a:solidFill>
                  <a:schemeClr val="bg1"/>
                </a:solidFill>
                <a:latin typeface="Tahoma"/>
                <a:cs typeface="Tahoma"/>
              </a:rPr>
              <a:t>stack_chk_fail</a:t>
            </a:r>
            <a:r>
              <a:rPr lang="en-IN" sz="2800" spc="-75" dirty="0">
                <a:solidFill>
                  <a:schemeClr val="bg1"/>
                </a:solidFill>
                <a:latin typeface="Tahoma"/>
                <a:cs typeface="Tahoma"/>
              </a:rPr>
              <a:t>”</a:t>
            </a:r>
            <a:endParaRPr lang="en-IN" sz="2800" spc="-75" dirty="0">
              <a:solidFill>
                <a:schemeClr val="bg1"/>
              </a:solidFill>
              <a:latin typeface="Tahoma"/>
              <a:ea typeface="Tahoma"/>
              <a:cs typeface="Tahoma"/>
            </a:endParaRPr>
          </a:p>
          <a:p>
            <a:pPr marL="927100" marR="73025" lvl="1" indent="-457200">
              <a:lnSpc>
                <a:spcPct val="114599"/>
              </a:lnSpc>
              <a:buFont typeface="Arial" panose="020B0604020202020204" pitchFamily="34" charset="0"/>
              <a:buChar char="•"/>
            </a:pPr>
            <a:r>
              <a:rPr lang="en-IN" sz="2800" spc="-75" dirty="0">
                <a:solidFill>
                  <a:schemeClr val="bg1"/>
                </a:solidFill>
                <a:latin typeface="Tahoma"/>
                <a:cs typeface="Tahoma"/>
              </a:rPr>
              <a:t>The function has deployed stack canaries</a:t>
            </a:r>
            <a:endParaRPr lang="en-IN" sz="2800" spc="-75" dirty="0">
              <a:solidFill>
                <a:schemeClr val="bg1"/>
              </a:solidFill>
              <a:latin typeface="Tahoma"/>
              <a:ea typeface="Tahoma"/>
              <a:cs typeface="Tahoma"/>
            </a:endParaRPr>
          </a:p>
          <a:p>
            <a:pPr marL="469900" marR="73025" lvl="1">
              <a:lnSpc>
                <a:spcPct val="114599"/>
              </a:lnSpc>
            </a:pPr>
            <a:endParaRPr lang="en-IN" sz="2800" spc="-75">
              <a:solidFill>
                <a:schemeClr val="bg1"/>
              </a:solidFill>
              <a:latin typeface="Tahoma"/>
              <a:cs typeface="Tahoma"/>
            </a:endParaRPr>
          </a:p>
          <a:p>
            <a:pPr marL="12700" marR="73025">
              <a:lnSpc>
                <a:spcPct val="114599"/>
              </a:lnSpc>
            </a:pPr>
            <a:r>
              <a:rPr lang="en-IN" sz="2800" spc="-75" dirty="0">
                <a:solidFill>
                  <a:schemeClr val="bg1"/>
                </a:solidFill>
                <a:latin typeface="Tahoma"/>
                <a:cs typeface="Tahoma"/>
              </a:rPr>
              <a:t>4.Gadget Analysis:</a:t>
            </a:r>
            <a:endParaRPr lang="en-IN" sz="2800" spc="-75" dirty="0">
              <a:solidFill>
                <a:schemeClr val="bg1"/>
              </a:solidFill>
              <a:latin typeface="Tahoma"/>
              <a:ea typeface="Tahoma"/>
              <a:cs typeface="Tahoma"/>
            </a:endParaRPr>
          </a:p>
          <a:p>
            <a:pPr marL="927100" marR="73025" lvl="1" indent="-457200">
              <a:lnSpc>
                <a:spcPct val="114599"/>
              </a:lnSpc>
              <a:buFont typeface="Arial" panose="020B0604020202020204" pitchFamily="34" charset="0"/>
              <a:buChar char="•"/>
            </a:pPr>
            <a:r>
              <a:rPr lang="en-IN" sz="2800" spc="-75" dirty="0">
                <a:solidFill>
                  <a:schemeClr val="bg1"/>
                </a:solidFill>
                <a:latin typeface="Tahoma"/>
                <a:cs typeface="Tahoma"/>
              </a:rPr>
              <a:t>Parse . </a:t>
            </a:r>
            <a:r>
              <a:rPr lang="en-IN" sz="2800" spc="-75" dirty="0" err="1">
                <a:solidFill>
                  <a:schemeClr val="bg1"/>
                </a:solidFill>
                <a:latin typeface="Tahoma"/>
                <a:cs typeface="Tahoma"/>
              </a:rPr>
              <a:t>eh_frame</a:t>
            </a:r>
            <a:r>
              <a:rPr lang="en-IN" sz="2800" spc="-75" dirty="0">
                <a:solidFill>
                  <a:schemeClr val="bg1"/>
                </a:solidFill>
                <a:latin typeface="Tahoma"/>
                <a:cs typeface="Tahoma"/>
              </a:rPr>
              <a:t> and .</a:t>
            </a:r>
            <a:r>
              <a:rPr lang="en-IN" sz="2800" spc="-75" dirty="0" err="1">
                <a:solidFill>
                  <a:schemeClr val="bg1"/>
                </a:solidFill>
                <a:latin typeface="Tahoma"/>
                <a:cs typeface="Tahoma"/>
              </a:rPr>
              <a:t>gcc_except</a:t>
            </a:r>
            <a:r>
              <a:rPr lang="en-IN" sz="2800" spc="-75" dirty="0">
                <a:solidFill>
                  <a:schemeClr val="bg1"/>
                </a:solidFill>
                <a:latin typeface="Tahoma"/>
                <a:cs typeface="Tahoma"/>
              </a:rPr>
              <a:t> section to extract exception handler metadata.</a:t>
            </a:r>
            <a:endParaRPr lang="en-IN" sz="2800" spc="-75" dirty="0">
              <a:solidFill>
                <a:schemeClr val="bg1"/>
              </a:solidFill>
              <a:latin typeface="Tahoma"/>
              <a:ea typeface="Tahoma"/>
              <a:cs typeface="Tahoma"/>
            </a:endParaRPr>
          </a:p>
          <a:p>
            <a:pPr marL="927100" marR="73025" lvl="1" indent="-457200">
              <a:lnSpc>
                <a:spcPct val="114599"/>
              </a:lnSpc>
              <a:buFont typeface="Arial" panose="020B0604020202020204" pitchFamily="34" charset="0"/>
              <a:buChar char="•"/>
            </a:pPr>
            <a:r>
              <a:rPr lang="en-IN" sz="2800" spc="-75" dirty="0">
                <a:solidFill>
                  <a:schemeClr val="bg1"/>
                </a:solidFill>
                <a:latin typeface="Tahoma"/>
                <a:cs typeface="Tahoma"/>
              </a:rPr>
              <a:t>Associate handlers with function boundaries using call-site data</a:t>
            </a:r>
            <a:endParaRPr lang="en-IN" sz="2800" spc="-75" dirty="0">
              <a:solidFill>
                <a:schemeClr val="bg1"/>
              </a:solidFill>
              <a:latin typeface="Tahoma"/>
              <a:ea typeface="Tahoma"/>
              <a:cs typeface="Tahoma"/>
            </a:endParaRPr>
          </a:p>
          <a:p>
            <a:pPr marL="12700" marR="195580">
              <a:lnSpc>
                <a:spcPct val="114599"/>
              </a:lnSpc>
            </a:pPr>
            <a:endParaRPr sz="2800">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2" name="TextBox 1"/>
          <p:cNvSpPr txBox="1"/>
          <p:nvPr/>
        </p:nvSpPr>
        <p:spPr>
          <a:xfrm>
            <a:off x="1493145" y="141605"/>
            <a:ext cx="14755059" cy="874214"/>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CHOP attack Evaluation</a:t>
            </a:r>
          </a:p>
        </p:txBody>
      </p:sp>
      <p:sp>
        <p:nvSpPr>
          <p:cNvPr id="3" name="object 3"/>
          <p:cNvSpPr txBox="1"/>
          <p:nvPr/>
        </p:nvSpPr>
        <p:spPr>
          <a:xfrm>
            <a:off x="1905000" y="1409700"/>
            <a:ext cx="15849600" cy="7380995"/>
          </a:xfrm>
          <a:prstGeom prst="rect">
            <a:avLst/>
          </a:prstGeom>
        </p:spPr>
        <p:txBody>
          <a:bodyPr vert="horz" wrap="square" lIns="0" tIns="12700" rIns="0" bIns="0" rtlCol="0">
            <a:spAutoFit/>
          </a:bodyPr>
          <a:lstStyle/>
          <a:p>
            <a:pPr>
              <a:lnSpc>
                <a:spcPct val="100000"/>
              </a:lnSpc>
              <a:spcBef>
                <a:spcPts val="200"/>
              </a:spcBef>
            </a:pPr>
            <a:endParaRPr sz="2800">
              <a:latin typeface="Tahoma"/>
              <a:cs typeface="Tahoma"/>
            </a:endParaRPr>
          </a:p>
          <a:p>
            <a:pPr marL="527050" marR="73025" indent="-514350">
              <a:lnSpc>
                <a:spcPct val="114599"/>
              </a:lnSpc>
              <a:buAutoNum type="arabicPeriod"/>
            </a:pPr>
            <a:r>
              <a:rPr lang="en-IN" sz="2800" spc="-75">
                <a:solidFill>
                  <a:schemeClr val="bg1"/>
                </a:solidFill>
                <a:latin typeface="Tahoma"/>
                <a:cs typeface="Tahoma"/>
              </a:rPr>
              <a:t>Exception Handling Usage:</a:t>
            </a:r>
          </a:p>
          <a:p>
            <a:pPr marL="984250" marR="73025" lvl="1" indent="-514350">
              <a:lnSpc>
                <a:spcPct val="114599"/>
              </a:lnSpc>
              <a:buFont typeface="Arial" panose="020B0604020202020204" pitchFamily="34" charset="0"/>
              <a:buChar char="•"/>
            </a:pPr>
            <a:r>
              <a:rPr lang="en-IN" sz="2800" spc="-75">
                <a:solidFill>
                  <a:schemeClr val="bg1"/>
                </a:solidFill>
                <a:latin typeface="Tahoma"/>
                <a:cs typeface="Tahoma"/>
              </a:rPr>
              <a:t>Around 10% of </a:t>
            </a:r>
            <a:r>
              <a:rPr lang="en-IN" sz="2800" spc="-75" err="1">
                <a:solidFill>
                  <a:schemeClr val="bg1"/>
                </a:solidFill>
                <a:latin typeface="Tahoma"/>
                <a:cs typeface="Tahoma"/>
              </a:rPr>
              <a:t>debian</a:t>
            </a:r>
            <a:r>
              <a:rPr lang="en-IN" sz="2800" spc="-75">
                <a:solidFill>
                  <a:schemeClr val="bg1"/>
                </a:solidFill>
                <a:latin typeface="Tahoma"/>
                <a:cs typeface="Tahoma"/>
              </a:rPr>
              <a:t> packages uses </a:t>
            </a:r>
            <a:r>
              <a:rPr lang="en-IN" sz="2800" spc="-75" err="1">
                <a:solidFill>
                  <a:schemeClr val="bg1"/>
                </a:solidFill>
                <a:latin typeface="Tahoma"/>
                <a:cs typeface="Tahoma"/>
              </a:rPr>
              <a:t>c++</a:t>
            </a:r>
            <a:r>
              <a:rPr lang="en-IN" sz="2800" spc="-75">
                <a:solidFill>
                  <a:schemeClr val="bg1"/>
                </a:solidFill>
                <a:latin typeface="Tahoma"/>
                <a:cs typeface="Tahoma"/>
              </a:rPr>
              <a:t> exception handling.</a:t>
            </a: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r>
              <a:rPr lang="en-IN" sz="2800" spc="-75">
                <a:solidFill>
                  <a:schemeClr val="bg1"/>
                </a:solidFill>
                <a:latin typeface="Tahoma"/>
                <a:cs typeface="Tahoma"/>
              </a:rPr>
              <a:t>Attack Surface:</a:t>
            </a:r>
          </a:p>
          <a:p>
            <a:pPr marL="984250" marR="73025" lvl="1" indent="-514350">
              <a:lnSpc>
                <a:spcPct val="114599"/>
              </a:lnSpc>
              <a:buFont typeface="Arial" panose="020B0604020202020204" pitchFamily="34" charset="0"/>
              <a:buChar char="•"/>
            </a:pPr>
            <a:r>
              <a:rPr lang="en-IN" sz="2800" spc="-75">
                <a:solidFill>
                  <a:schemeClr val="bg1"/>
                </a:solidFill>
                <a:latin typeface="Tahoma"/>
                <a:cs typeface="Tahoma"/>
              </a:rPr>
              <a:t>35% of throwing functions operate on stack buffers</a:t>
            </a: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r>
              <a:rPr lang="en-IN" sz="2800" spc="-75">
                <a:solidFill>
                  <a:schemeClr val="bg1"/>
                </a:solidFill>
                <a:latin typeface="Tahoma"/>
                <a:cs typeface="Tahoma"/>
              </a:rPr>
              <a:t>Gadget Capabilities:</a:t>
            </a:r>
          </a:p>
          <a:p>
            <a:pPr marL="984250" marR="73025" lvl="1" indent="-514350">
              <a:lnSpc>
                <a:spcPct val="114599"/>
              </a:lnSpc>
              <a:buFont typeface="Arial" panose="020B0604020202020204" pitchFamily="34" charset="0"/>
              <a:buChar char="•"/>
            </a:pPr>
            <a:r>
              <a:rPr lang="en-IN" sz="2800" spc="-75">
                <a:solidFill>
                  <a:schemeClr val="bg1"/>
                </a:solidFill>
                <a:latin typeface="Tahoma"/>
                <a:cs typeface="Tahoma"/>
              </a:rPr>
              <a:t>79% binaries had arbitrary free gadgets</a:t>
            </a:r>
          </a:p>
          <a:p>
            <a:pPr marL="984250" marR="73025" lvl="1" indent="-514350">
              <a:lnSpc>
                <a:spcPct val="114599"/>
              </a:lnSpc>
              <a:buFont typeface="Arial" panose="020B0604020202020204" pitchFamily="34" charset="0"/>
              <a:buChar char="•"/>
            </a:pPr>
            <a:r>
              <a:rPr lang="en-IN" sz="2800" spc="-75">
                <a:solidFill>
                  <a:schemeClr val="bg1"/>
                </a:solidFill>
                <a:latin typeface="Tahoma"/>
                <a:cs typeface="Tahoma"/>
              </a:rPr>
              <a:t>36% binaries had forward control flow hijack gadgets</a:t>
            </a:r>
          </a:p>
          <a:p>
            <a:pPr marL="984250" marR="73025" lvl="1" indent="-514350">
              <a:lnSpc>
                <a:spcPct val="114599"/>
              </a:lnSpc>
              <a:buFont typeface="Arial" panose="020B0604020202020204" pitchFamily="34" charset="0"/>
              <a:buChar char="•"/>
            </a:pPr>
            <a:r>
              <a:rPr lang="en-IN" sz="2800" spc="-75">
                <a:solidFill>
                  <a:schemeClr val="bg1"/>
                </a:solidFill>
                <a:latin typeface="Tahoma"/>
                <a:cs typeface="Tahoma"/>
              </a:rPr>
              <a:t>Over 90% binaries had some powerful exploit gadget</a:t>
            </a: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r>
              <a:rPr lang="en-IN" sz="2800" spc="-75">
                <a:solidFill>
                  <a:schemeClr val="bg1"/>
                </a:solidFill>
                <a:latin typeface="Tahoma"/>
                <a:cs typeface="Tahoma"/>
              </a:rPr>
              <a:t>Shadow Stacks</a:t>
            </a:r>
          </a:p>
          <a:p>
            <a:pPr marL="984250" marR="73025" lvl="1" indent="-514350">
              <a:lnSpc>
                <a:spcPct val="114599"/>
              </a:lnSpc>
              <a:buFont typeface="Arial" panose="020B0604020202020204" pitchFamily="34" charset="0"/>
              <a:buChar char="•"/>
            </a:pPr>
            <a:r>
              <a:rPr lang="en-IN" sz="2800" spc="-75">
                <a:solidFill>
                  <a:schemeClr val="bg1"/>
                </a:solidFill>
                <a:latin typeface="Tahoma"/>
                <a:cs typeface="Tahoma"/>
              </a:rPr>
              <a:t>Mitigation mechanism to prevent overwrite of return addresses</a:t>
            </a:r>
          </a:p>
          <a:p>
            <a:pPr marL="12700" marR="195580">
              <a:lnSpc>
                <a:spcPct val="114599"/>
              </a:lnSpc>
            </a:pPr>
            <a:endParaRPr sz="2800">
              <a:latin typeface="Tahoma"/>
              <a:cs typeface="Tahoma"/>
            </a:endParaRPr>
          </a:p>
        </p:txBody>
      </p:sp>
    </p:spTree>
    <p:extLst>
      <p:ext uri="{BB962C8B-B14F-4D97-AF65-F5344CB8AC3E}">
        <p14:creationId xmlns:p14="http://schemas.microsoft.com/office/powerpoint/2010/main" val="422595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2" name="TextBox 1"/>
          <p:cNvSpPr txBox="1"/>
          <p:nvPr/>
        </p:nvSpPr>
        <p:spPr>
          <a:xfrm>
            <a:off x="1493145" y="141605"/>
            <a:ext cx="14755059" cy="874214"/>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CHOP Real World Applicability</a:t>
            </a:r>
          </a:p>
        </p:txBody>
      </p:sp>
      <p:sp>
        <p:nvSpPr>
          <p:cNvPr id="3" name="object 3"/>
          <p:cNvSpPr txBox="1"/>
          <p:nvPr/>
        </p:nvSpPr>
        <p:spPr>
          <a:xfrm>
            <a:off x="1905000" y="1409700"/>
            <a:ext cx="15849600" cy="8372035"/>
          </a:xfrm>
          <a:prstGeom prst="rect">
            <a:avLst/>
          </a:prstGeom>
        </p:spPr>
        <p:txBody>
          <a:bodyPr vert="horz" wrap="square" lIns="0" tIns="12700" rIns="0" bIns="0" rtlCol="0">
            <a:spAutoFit/>
          </a:bodyPr>
          <a:lstStyle/>
          <a:p>
            <a:pPr>
              <a:lnSpc>
                <a:spcPct val="100000"/>
              </a:lnSpc>
              <a:spcBef>
                <a:spcPts val="200"/>
              </a:spcBef>
            </a:pPr>
            <a:endParaRPr sz="2800">
              <a:latin typeface="Tahoma"/>
              <a:cs typeface="Tahoma"/>
            </a:endParaRPr>
          </a:p>
          <a:p>
            <a:pPr marL="527050" marR="73025" indent="-514350">
              <a:lnSpc>
                <a:spcPct val="114599"/>
              </a:lnSpc>
              <a:buAutoNum type="arabicPeriod"/>
            </a:pPr>
            <a:r>
              <a:rPr lang="en-IN" sz="2800" spc="-75" err="1">
                <a:solidFill>
                  <a:schemeClr val="bg1"/>
                </a:solidFill>
                <a:latin typeface="Tahoma"/>
                <a:cs typeface="Tahoma"/>
              </a:rPr>
              <a:t>PowerDNS</a:t>
            </a:r>
            <a:r>
              <a:rPr lang="en-IN" sz="2800" spc="-75">
                <a:solidFill>
                  <a:schemeClr val="bg1"/>
                </a:solidFill>
                <a:latin typeface="Tahoma"/>
                <a:cs typeface="Tahoma"/>
              </a:rPr>
              <a:t> </a:t>
            </a:r>
            <a:r>
              <a:rPr lang="en-IN" sz="2800" spc="-75" err="1">
                <a:solidFill>
                  <a:schemeClr val="bg1"/>
                </a:solidFill>
                <a:latin typeface="Tahoma"/>
                <a:cs typeface="Tahoma"/>
              </a:rPr>
              <a:t>Recursor</a:t>
            </a:r>
            <a:r>
              <a:rPr lang="en-IN" sz="2800" spc="-75">
                <a:solidFill>
                  <a:schemeClr val="bg1"/>
                </a:solidFill>
                <a:latin typeface="Tahoma"/>
                <a:cs typeface="Tahoma"/>
              </a:rPr>
              <a:t>: </a:t>
            </a:r>
            <a:r>
              <a:rPr lang="en-IN" sz="2800" spc="-75" err="1">
                <a:solidFill>
                  <a:schemeClr val="bg1"/>
                </a:solidFill>
                <a:latin typeface="Tahoma"/>
                <a:cs typeface="Tahoma"/>
              </a:rPr>
              <a:t>Debina</a:t>
            </a:r>
            <a:r>
              <a:rPr lang="en-IN" sz="2800" spc="-75">
                <a:solidFill>
                  <a:schemeClr val="bg1"/>
                </a:solidFill>
                <a:latin typeface="Tahoma"/>
                <a:cs typeface="Tahoma"/>
              </a:rPr>
              <a:t> </a:t>
            </a:r>
            <a:r>
              <a:rPr lang="en-IN" sz="2800" spc="-75" err="1">
                <a:solidFill>
                  <a:schemeClr val="bg1"/>
                </a:solidFill>
                <a:latin typeface="Tahoma"/>
                <a:cs typeface="Tahoma"/>
              </a:rPr>
              <a:t>lenny</a:t>
            </a:r>
            <a:r>
              <a:rPr lang="en-IN" sz="2800" spc="-75">
                <a:solidFill>
                  <a:schemeClr val="bg1"/>
                </a:solidFill>
                <a:latin typeface="Tahoma"/>
                <a:cs typeface="Tahoma"/>
              </a:rPr>
              <a:t> package of </a:t>
            </a:r>
            <a:r>
              <a:rPr lang="en-IN" sz="2800" spc="-75" err="1">
                <a:solidFill>
                  <a:schemeClr val="bg1"/>
                </a:solidFill>
                <a:latin typeface="Tahoma"/>
                <a:cs typeface="Tahoma"/>
              </a:rPr>
              <a:t>PowerDNS</a:t>
            </a:r>
            <a:r>
              <a:rPr lang="en-IN" sz="2800" spc="-75">
                <a:solidFill>
                  <a:schemeClr val="bg1"/>
                </a:solidFill>
                <a:latin typeface="Tahoma"/>
                <a:cs typeface="Tahoma"/>
              </a:rPr>
              <a:t> running on Ubuntu 20.04.4 system has vulnerable code in “</a:t>
            </a:r>
            <a:r>
              <a:rPr lang="en-IN" sz="2800" spc="-75" err="1">
                <a:solidFill>
                  <a:schemeClr val="bg1"/>
                </a:solidFill>
                <a:latin typeface="Tahoma"/>
                <a:cs typeface="Tahoma"/>
              </a:rPr>
              <a:t>questionExpand</a:t>
            </a:r>
            <a:r>
              <a:rPr lang="en-IN" sz="2800" spc="-75">
                <a:solidFill>
                  <a:schemeClr val="bg1"/>
                </a:solidFill>
                <a:latin typeface="Tahoma"/>
                <a:cs typeface="Tahoma"/>
              </a:rPr>
              <a:t>” function used for DNS query processing used a fixed-size stack which can be overflowed.</a:t>
            </a: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r>
              <a:rPr lang="en-IN" sz="2800" spc="-75" err="1">
                <a:solidFill>
                  <a:schemeClr val="bg1"/>
                </a:solidFill>
                <a:latin typeface="Tahoma"/>
                <a:cs typeface="Tahoma"/>
              </a:rPr>
              <a:t>LibRaw</a:t>
            </a:r>
            <a:r>
              <a:rPr lang="en-IN" sz="2800" spc="-75">
                <a:solidFill>
                  <a:schemeClr val="bg1"/>
                </a:solidFill>
                <a:latin typeface="Tahoma"/>
                <a:cs typeface="Tahoma"/>
              </a:rPr>
              <a:t>: an image processing library having buffer overflow vulnerability in “</a:t>
            </a:r>
            <a:r>
              <a:rPr lang="en-IN" sz="2800" spc="-75" err="1">
                <a:solidFill>
                  <a:schemeClr val="bg1"/>
                </a:solidFill>
                <a:latin typeface="Tahoma"/>
                <a:cs typeface="Tahoma"/>
              </a:rPr>
              <a:t>parse_exif</a:t>
            </a:r>
            <a:r>
              <a:rPr lang="en-IN" sz="2800" spc="-75">
                <a:solidFill>
                  <a:schemeClr val="bg1"/>
                </a:solidFill>
                <a:latin typeface="Tahoma"/>
                <a:cs typeface="Tahoma"/>
              </a:rPr>
              <a:t>” function when parsing images with a specific EXIF tag.</a:t>
            </a:r>
          </a:p>
          <a:p>
            <a:pPr marL="527050" marR="73025" indent="-514350">
              <a:lnSpc>
                <a:spcPct val="114599"/>
              </a:lnSpc>
              <a:buAutoNum type="arabicPeriod"/>
            </a:pPr>
            <a:endParaRPr lang="en-IN" sz="2800" spc="-75">
              <a:solidFill>
                <a:schemeClr val="bg1"/>
              </a:solidFill>
              <a:latin typeface="Tahoma"/>
              <a:cs typeface="Tahoma"/>
            </a:endParaRPr>
          </a:p>
          <a:p>
            <a:pPr marL="527050" marR="73025" indent="-514350">
              <a:lnSpc>
                <a:spcPct val="114599"/>
              </a:lnSpc>
              <a:buAutoNum type="arabicPeriod"/>
            </a:pPr>
            <a:r>
              <a:rPr lang="en-IN" sz="2800" spc="-75">
                <a:solidFill>
                  <a:schemeClr val="bg1"/>
                </a:solidFill>
                <a:latin typeface="Tahoma"/>
                <a:cs typeface="Tahoma"/>
              </a:rPr>
              <a:t>Smart-card Services on </a:t>
            </a:r>
            <a:r>
              <a:rPr lang="en-IN" sz="2800" spc="-75" err="1">
                <a:solidFill>
                  <a:schemeClr val="bg1"/>
                </a:solidFill>
                <a:latin typeface="Tahoma"/>
                <a:cs typeface="Tahoma"/>
              </a:rPr>
              <a:t>macOS</a:t>
            </a:r>
            <a:r>
              <a:rPr lang="en-IN" sz="2800" spc="-75">
                <a:solidFill>
                  <a:schemeClr val="bg1"/>
                </a:solidFill>
                <a:latin typeface="Tahoma"/>
                <a:cs typeface="Tahoma"/>
              </a:rPr>
              <a:t>:  Common Access Card (CAC) module of smart-card services running on </a:t>
            </a:r>
            <a:r>
              <a:rPr lang="en-IN" sz="2800" spc="-75" err="1">
                <a:solidFill>
                  <a:schemeClr val="bg1"/>
                </a:solidFill>
                <a:latin typeface="Tahoma"/>
                <a:cs typeface="Tahoma"/>
              </a:rPr>
              <a:t>macOS</a:t>
            </a:r>
            <a:r>
              <a:rPr lang="en-IN" sz="2800" spc="-75">
                <a:solidFill>
                  <a:schemeClr val="bg1"/>
                </a:solidFill>
                <a:latin typeface="Tahoma"/>
                <a:cs typeface="Tahoma"/>
              </a:rPr>
              <a:t> Sierra has a vulnerability related to certificate data being read into a stack buffer.</a:t>
            </a:r>
          </a:p>
        </p:txBody>
      </p:sp>
      <p:pic>
        <p:nvPicPr>
          <p:cNvPr id="6" name="Picture 5"/>
          <p:cNvPicPr>
            <a:picLocks noChangeAspect="1"/>
          </p:cNvPicPr>
          <p:nvPr/>
        </p:nvPicPr>
        <p:blipFill>
          <a:blip r:embed="rId3"/>
          <a:stretch>
            <a:fillRect/>
          </a:stretch>
        </p:blipFill>
        <p:spPr>
          <a:xfrm>
            <a:off x="12643319" y="2781300"/>
            <a:ext cx="5123004" cy="4441314"/>
          </a:xfrm>
          <a:prstGeom prst="rect">
            <a:avLst/>
          </a:prstGeom>
        </p:spPr>
      </p:pic>
    </p:spTree>
    <p:extLst>
      <p:ext uri="{BB962C8B-B14F-4D97-AF65-F5344CB8AC3E}">
        <p14:creationId xmlns:p14="http://schemas.microsoft.com/office/powerpoint/2010/main" val="221537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3" name="TextBox 2"/>
          <p:cNvSpPr txBox="1"/>
          <p:nvPr/>
        </p:nvSpPr>
        <p:spPr>
          <a:xfrm>
            <a:off x="1493145" y="141605"/>
            <a:ext cx="14755059" cy="936154"/>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CHOP attack Demo</a:t>
            </a:r>
          </a:p>
        </p:txBody>
      </p:sp>
      <p:pic>
        <p:nvPicPr>
          <p:cNvPr id="2" name="video2251801689">
            <a:hlinkClick r:id="" action="ppaction://media"/>
          </p:cNvPr>
          <p:cNvPicPr>
            <a:picLocks noChangeAspect="1"/>
          </p:cNvPicPr>
          <p:nvPr>
            <a:videoFile r:link="rId1"/>
            <p:extLst>
              <p:ext uri="{DAA4B4D4-6D71-4841-9C94-3DE7FCFB9230}">
                <p14:media xmlns:p14="http://schemas.microsoft.com/office/powerpoint/2010/main" r:embed="rId2">
                  <p14:trim st="1960" end="5112"/>
                </p14:media>
              </p:ext>
            </p:extLst>
          </p:nvPr>
        </p:nvPicPr>
        <p:blipFill>
          <a:blip r:embed="rId5"/>
          <a:stretch>
            <a:fillRect/>
          </a:stretch>
        </p:blipFill>
        <p:spPr>
          <a:xfrm>
            <a:off x="3962400" y="1257300"/>
            <a:ext cx="9982200" cy="8439700"/>
          </a:xfrm>
          <a:prstGeom prst="rect">
            <a:avLst/>
          </a:prstGeom>
        </p:spPr>
      </p:pic>
    </p:spTree>
    <p:extLst>
      <p:ext uri="{BB962C8B-B14F-4D97-AF65-F5344CB8AC3E}">
        <p14:creationId xmlns:p14="http://schemas.microsoft.com/office/powerpoint/2010/main" val="3854235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2" name="TextBox 1"/>
          <p:cNvSpPr txBox="1"/>
          <p:nvPr/>
        </p:nvSpPr>
        <p:spPr>
          <a:xfrm>
            <a:off x="1493145" y="141605"/>
            <a:ext cx="14755059" cy="874214"/>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Mitigations</a:t>
            </a:r>
          </a:p>
        </p:txBody>
      </p:sp>
      <p:sp>
        <p:nvSpPr>
          <p:cNvPr id="3" name="object 3"/>
          <p:cNvSpPr txBox="1"/>
          <p:nvPr/>
        </p:nvSpPr>
        <p:spPr>
          <a:xfrm>
            <a:off x="1905000" y="1409700"/>
            <a:ext cx="15849600" cy="5465599"/>
          </a:xfrm>
          <a:prstGeom prst="rect">
            <a:avLst/>
          </a:prstGeom>
        </p:spPr>
        <p:txBody>
          <a:bodyPr vert="horz" wrap="square" lIns="0" tIns="12700" rIns="0" bIns="0" rtlCol="0">
            <a:spAutoFit/>
          </a:bodyPr>
          <a:lstStyle/>
          <a:p>
            <a:pPr marL="514350" indent="-514350">
              <a:lnSpc>
                <a:spcPct val="100000"/>
              </a:lnSpc>
              <a:spcBef>
                <a:spcPts val="200"/>
              </a:spcBef>
              <a:buAutoNum type="arabicPeriod"/>
            </a:pPr>
            <a:r>
              <a:rPr lang="en-IN" sz="2800" spc="-75">
                <a:solidFill>
                  <a:schemeClr val="bg1"/>
                </a:solidFill>
                <a:latin typeface="Tahoma"/>
                <a:cs typeface="Tahoma"/>
              </a:rPr>
              <a:t>Extend stack canary protection to unwinding paths</a:t>
            </a:r>
          </a:p>
          <a:p>
            <a:pPr marL="514350" indent="-514350">
              <a:lnSpc>
                <a:spcPct val="100000"/>
              </a:lnSpc>
              <a:spcBef>
                <a:spcPts val="200"/>
              </a:spcBef>
              <a:buAutoNum type="arabicPeriod"/>
            </a:pPr>
            <a:endParaRPr lang="en-IN" sz="2800" spc="-75">
              <a:solidFill>
                <a:schemeClr val="bg1"/>
              </a:solidFill>
              <a:latin typeface="Tahoma"/>
              <a:cs typeface="Tahoma"/>
            </a:endParaRPr>
          </a:p>
          <a:p>
            <a:pPr marL="514350" indent="-514350">
              <a:lnSpc>
                <a:spcPct val="100000"/>
              </a:lnSpc>
              <a:spcBef>
                <a:spcPts val="200"/>
              </a:spcBef>
              <a:buAutoNum type="arabicPeriod"/>
            </a:pPr>
            <a:endParaRPr lang="en-IN" sz="2800" spc="-75">
              <a:solidFill>
                <a:schemeClr val="bg1"/>
              </a:solidFill>
              <a:latin typeface="Tahoma"/>
              <a:cs typeface="Tahoma"/>
            </a:endParaRPr>
          </a:p>
          <a:p>
            <a:pPr>
              <a:lnSpc>
                <a:spcPct val="100000"/>
              </a:lnSpc>
              <a:spcBef>
                <a:spcPts val="200"/>
              </a:spcBef>
            </a:pPr>
            <a:r>
              <a:rPr lang="en-IN" sz="2800" spc="-75">
                <a:solidFill>
                  <a:schemeClr val="bg1"/>
                </a:solidFill>
                <a:latin typeface="Tahoma"/>
                <a:cs typeface="Tahoma"/>
              </a:rPr>
              <a:t>2. Context-Aware Unwinding:</a:t>
            </a:r>
          </a:p>
          <a:p>
            <a:pPr marL="914400" lvl="1" indent="-457200">
              <a:spcBef>
                <a:spcPts val="200"/>
              </a:spcBef>
              <a:buFont typeface="Arial" panose="020B0604020202020204" pitchFamily="34" charset="0"/>
              <a:buChar char="•"/>
            </a:pPr>
            <a:r>
              <a:rPr lang="en-IN" sz="2800" spc="-75">
                <a:solidFill>
                  <a:schemeClr val="bg1"/>
                </a:solidFill>
                <a:latin typeface="Tahoma"/>
                <a:cs typeface="Tahoma"/>
              </a:rPr>
              <a:t>The </a:t>
            </a:r>
            <a:r>
              <a:rPr lang="en-IN" sz="2800" spc="-75" err="1">
                <a:solidFill>
                  <a:schemeClr val="bg1"/>
                </a:solidFill>
                <a:latin typeface="Tahoma"/>
                <a:cs typeface="Tahoma"/>
              </a:rPr>
              <a:t>unwinder</a:t>
            </a:r>
            <a:r>
              <a:rPr lang="en-IN" sz="2800" spc="-75">
                <a:solidFill>
                  <a:schemeClr val="bg1"/>
                </a:solidFill>
                <a:latin typeface="Tahoma"/>
                <a:cs typeface="Tahoma"/>
              </a:rPr>
              <a:t> stores information about legit registered exception handlers</a:t>
            </a:r>
          </a:p>
          <a:p>
            <a:pPr marL="914400" lvl="1" indent="-457200">
              <a:spcBef>
                <a:spcPts val="200"/>
              </a:spcBef>
              <a:buFont typeface="Arial" panose="020B0604020202020204" pitchFamily="34" charset="0"/>
              <a:buChar char="•"/>
            </a:pPr>
            <a:endParaRPr lang="en-IN" sz="2800" spc="-75">
              <a:solidFill>
                <a:schemeClr val="bg1"/>
              </a:solidFill>
              <a:latin typeface="Tahoma"/>
              <a:cs typeface="Tahoma"/>
            </a:endParaRPr>
          </a:p>
          <a:p>
            <a:pPr>
              <a:lnSpc>
                <a:spcPct val="100000"/>
              </a:lnSpc>
              <a:spcBef>
                <a:spcPts val="200"/>
              </a:spcBef>
            </a:pPr>
            <a:r>
              <a:rPr lang="en-IN" sz="2800" spc="-75">
                <a:solidFill>
                  <a:schemeClr val="bg1"/>
                </a:solidFill>
                <a:latin typeface="Tahoma"/>
                <a:cs typeface="Tahoma"/>
              </a:rPr>
              <a:t>3. Limiting Overly Permissive Catch Handlers:</a:t>
            </a:r>
          </a:p>
          <a:p>
            <a:pPr marL="914400" lvl="1" indent="-457200">
              <a:spcBef>
                <a:spcPts val="200"/>
              </a:spcBef>
              <a:buFont typeface="Arial" panose="020B0604020202020204" pitchFamily="34" charset="0"/>
              <a:buChar char="•"/>
            </a:pPr>
            <a:r>
              <a:rPr lang="en-IN" sz="2800" spc="-75">
                <a:solidFill>
                  <a:schemeClr val="bg1"/>
                </a:solidFill>
                <a:latin typeface="Tahoma"/>
                <a:cs typeface="Tahoma"/>
              </a:rPr>
              <a:t>Limit catch-all handlers widely used in </a:t>
            </a:r>
            <a:r>
              <a:rPr lang="en-IN" sz="2800" spc="-75" err="1">
                <a:solidFill>
                  <a:schemeClr val="bg1"/>
                </a:solidFill>
                <a:latin typeface="Tahoma"/>
                <a:cs typeface="Tahoma"/>
              </a:rPr>
              <a:t>libstdc</a:t>
            </a:r>
            <a:r>
              <a:rPr lang="en-IN" sz="2800" spc="-75">
                <a:solidFill>
                  <a:schemeClr val="bg1"/>
                </a:solidFill>
                <a:latin typeface="Tahoma"/>
                <a:cs typeface="Tahoma"/>
              </a:rPr>
              <a:t>++</a:t>
            </a:r>
          </a:p>
          <a:p>
            <a:pPr>
              <a:lnSpc>
                <a:spcPct val="100000"/>
              </a:lnSpc>
              <a:spcBef>
                <a:spcPts val="200"/>
              </a:spcBef>
            </a:pPr>
            <a:endParaRPr lang="en-IN" sz="2800" spc="-75">
              <a:solidFill>
                <a:schemeClr val="bg1"/>
              </a:solidFill>
              <a:latin typeface="Tahoma"/>
              <a:cs typeface="Tahoma"/>
            </a:endParaRPr>
          </a:p>
          <a:p>
            <a:pPr>
              <a:lnSpc>
                <a:spcPct val="100000"/>
              </a:lnSpc>
              <a:spcBef>
                <a:spcPts val="200"/>
              </a:spcBef>
            </a:pPr>
            <a:r>
              <a:rPr lang="en-IN" sz="2800" spc="-75">
                <a:solidFill>
                  <a:schemeClr val="bg1"/>
                </a:solidFill>
                <a:latin typeface="Tahoma"/>
                <a:cs typeface="Tahoma"/>
              </a:rPr>
              <a:t>4. Randomization:</a:t>
            </a:r>
          </a:p>
          <a:p>
            <a:pPr marL="914400" lvl="1" indent="-457200">
              <a:spcBef>
                <a:spcPts val="200"/>
              </a:spcBef>
              <a:buFont typeface="Arial" panose="020B0604020202020204" pitchFamily="34" charset="0"/>
              <a:buChar char="•"/>
            </a:pPr>
            <a:r>
              <a:rPr lang="en-IN" sz="2800" spc="-75">
                <a:solidFill>
                  <a:schemeClr val="bg1"/>
                </a:solidFill>
                <a:latin typeface="Tahoma"/>
                <a:cs typeface="Tahoma"/>
              </a:rPr>
              <a:t>Randomizing the order of functions in binaries</a:t>
            </a:r>
          </a:p>
          <a:p>
            <a:pPr marL="914400" lvl="1" indent="-457200">
              <a:spcBef>
                <a:spcPts val="200"/>
              </a:spcBef>
              <a:buFont typeface="Arial" panose="020B0604020202020204" pitchFamily="34" charset="0"/>
              <a:buChar char="•"/>
            </a:pPr>
            <a:endParaRPr lang="en-IN" sz="2800" spc="-75">
              <a:solidFill>
                <a:schemeClr val="bg1"/>
              </a:solidFill>
              <a:latin typeface="Tahoma"/>
              <a:cs typeface="Tahoma"/>
            </a:endParaRPr>
          </a:p>
        </p:txBody>
      </p:sp>
    </p:spTree>
    <p:extLst>
      <p:ext uri="{BB962C8B-B14F-4D97-AF65-F5344CB8AC3E}">
        <p14:creationId xmlns:p14="http://schemas.microsoft.com/office/powerpoint/2010/main" val="532747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8C538C4-3B90-85BC-8F42-DD9EE153100E}"/>
              </a:ext>
            </a:extLst>
          </p:cNvPr>
          <p:cNvSpPr txBox="1"/>
          <p:nvPr/>
        </p:nvSpPr>
        <p:spPr>
          <a:xfrm>
            <a:off x="958323" y="5366184"/>
            <a:ext cx="16364460" cy="25317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900" kern="120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062F0242-1D2B-A116-5179-BD8CC61670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4050" y="887505"/>
            <a:ext cx="4113006" cy="4113006"/>
          </a:xfrm>
          <a:prstGeom prst="rect">
            <a:avLst/>
          </a:prstGeom>
        </p:spPr>
      </p:pic>
      <p:sp>
        <p:nvSpPr>
          <p:cNvPr id="35"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1553" y="8263578"/>
            <a:ext cx="6858000" cy="27432"/>
          </a:xfrm>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 name="connsiteX0" fmla="*/ 0 w 6858000"/>
              <a:gd name="connsiteY0" fmla="*/ 0 h 27432"/>
              <a:gd name="connsiteX1" fmla="*/ 548640 w 6858000"/>
              <a:gd name="connsiteY1" fmla="*/ 0 h 27432"/>
              <a:gd name="connsiteX2" fmla="*/ 1028700 w 6858000"/>
              <a:gd name="connsiteY2" fmla="*/ 0 h 27432"/>
              <a:gd name="connsiteX3" fmla="*/ 1577340 w 6858000"/>
              <a:gd name="connsiteY3" fmla="*/ 0 h 27432"/>
              <a:gd name="connsiteX4" fmla="*/ 2263140 w 6858000"/>
              <a:gd name="connsiteY4" fmla="*/ 0 h 27432"/>
              <a:gd name="connsiteX5" fmla="*/ 3017520 w 6858000"/>
              <a:gd name="connsiteY5" fmla="*/ 0 h 27432"/>
              <a:gd name="connsiteX6" fmla="*/ 3840480 w 6858000"/>
              <a:gd name="connsiteY6" fmla="*/ 0 h 27432"/>
              <a:gd name="connsiteX7" fmla="*/ 4663440 w 6858000"/>
              <a:gd name="connsiteY7" fmla="*/ 0 h 27432"/>
              <a:gd name="connsiteX8" fmla="*/ 5280660 w 6858000"/>
              <a:gd name="connsiteY8" fmla="*/ 0 h 27432"/>
              <a:gd name="connsiteX9" fmla="*/ 603504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800600 w 6858000"/>
              <a:gd name="connsiteY14" fmla="*/ 27432 h 27432"/>
              <a:gd name="connsiteX15" fmla="*/ 4183380 w 6858000"/>
              <a:gd name="connsiteY15" fmla="*/ 27432 h 27432"/>
              <a:gd name="connsiteX16" fmla="*/ 3360420 w 6858000"/>
              <a:gd name="connsiteY16" fmla="*/ 27432 h 27432"/>
              <a:gd name="connsiteX17" fmla="*/ 2811780 w 6858000"/>
              <a:gd name="connsiteY17" fmla="*/ 27432 h 27432"/>
              <a:gd name="connsiteX18" fmla="*/ 2057400 w 6858000"/>
              <a:gd name="connsiteY18" fmla="*/ 27432 h 27432"/>
              <a:gd name="connsiteX19" fmla="*/ 1577340 w 6858000"/>
              <a:gd name="connsiteY19" fmla="*/ 27432 h 27432"/>
              <a:gd name="connsiteX20" fmla="*/ 891540 w 6858000"/>
              <a:gd name="connsiteY20" fmla="*/ 27432 h 27432"/>
              <a:gd name="connsiteX21" fmla="*/ 0 w 6858000"/>
              <a:gd name="connsiteY21" fmla="*/ 27432 h 27432"/>
              <a:gd name="connsiteX22" fmla="*/ 0 w 6858000"/>
              <a:gd name="connsiteY22"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0" h="27432" fill="none" extrusionOk="0">
                <a:moveTo>
                  <a:pt x="0" y="0"/>
                </a:moveTo>
                <a:cubicBezTo>
                  <a:pt x="208607" y="-25579"/>
                  <a:pt x="453380" y="16710"/>
                  <a:pt x="685800" y="0"/>
                </a:cubicBezTo>
                <a:cubicBezTo>
                  <a:pt x="902737" y="-19384"/>
                  <a:pt x="1090643" y="-7062"/>
                  <a:pt x="1440180" y="0"/>
                </a:cubicBezTo>
                <a:cubicBezTo>
                  <a:pt x="1803950" y="4881"/>
                  <a:pt x="1806492" y="25446"/>
                  <a:pt x="2057400" y="0"/>
                </a:cubicBezTo>
                <a:cubicBezTo>
                  <a:pt x="2333440" y="-18142"/>
                  <a:pt x="2452486" y="23303"/>
                  <a:pt x="2606040" y="0"/>
                </a:cubicBezTo>
                <a:cubicBezTo>
                  <a:pt x="2758560" y="-3023"/>
                  <a:pt x="3033725" y="-5693"/>
                  <a:pt x="3154680" y="0"/>
                </a:cubicBezTo>
                <a:cubicBezTo>
                  <a:pt x="3294596" y="28366"/>
                  <a:pt x="3404356" y="-8932"/>
                  <a:pt x="3634740" y="0"/>
                </a:cubicBezTo>
                <a:cubicBezTo>
                  <a:pt x="3809802" y="16702"/>
                  <a:pt x="4109094" y="37459"/>
                  <a:pt x="4457700" y="0"/>
                </a:cubicBezTo>
                <a:cubicBezTo>
                  <a:pt x="4796745" y="-42222"/>
                  <a:pt x="4884601" y="-25791"/>
                  <a:pt x="5280660" y="0"/>
                </a:cubicBezTo>
                <a:cubicBezTo>
                  <a:pt x="5717855" y="35431"/>
                  <a:pt x="5840870" y="-17153"/>
                  <a:pt x="6103620" y="0"/>
                </a:cubicBezTo>
                <a:cubicBezTo>
                  <a:pt x="6365142" y="17801"/>
                  <a:pt x="6515119" y="13754"/>
                  <a:pt x="6858000" y="0"/>
                </a:cubicBezTo>
                <a:cubicBezTo>
                  <a:pt x="6859400" y="12212"/>
                  <a:pt x="6856753" y="20395"/>
                  <a:pt x="6858000" y="27432"/>
                </a:cubicBezTo>
                <a:cubicBezTo>
                  <a:pt x="6656435" y="7213"/>
                  <a:pt x="6301349" y="-4662"/>
                  <a:pt x="6172200" y="27432"/>
                </a:cubicBezTo>
                <a:cubicBezTo>
                  <a:pt x="6032322" y="14534"/>
                  <a:pt x="5626422" y="64635"/>
                  <a:pt x="5417820" y="27432"/>
                </a:cubicBezTo>
                <a:cubicBezTo>
                  <a:pt x="5262324" y="30951"/>
                  <a:pt x="5047598" y="38763"/>
                  <a:pt x="4937760" y="27432"/>
                </a:cubicBezTo>
                <a:cubicBezTo>
                  <a:pt x="4807909" y="31058"/>
                  <a:pt x="4631754" y="16980"/>
                  <a:pt x="4457700" y="27432"/>
                </a:cubicBezTo>
                <a:cubicBezTo>
                  <a:pt x="4306772" y="34037"/>
                  <a:pt x="4154257" y="35235"/>
                  <a:pt x="3977640" y="27432"/>
                </a:cubicBezTo>
                <a:cubicBezTo>
                  <a:pt x="3786331" y="42275"/>
                  <a:pt x="3675297" y="11510"/>
                  <a:pt x="3429000" y="27432"/>
                </a:cubicBezTo>
                <a:cubicBezTo>
                  <a:pt x="3192291" y="49848"/>
                  <a:pt x="3124512" y="29432"/>
                  <a:pt x="2880360" y="27432"/>
                </a:cubicBezTo>
                <a:cubicBezTo>
                  <a:pt x="2640597" y="39618"/>
                  <a:pt x="2603788" y="44452"/>
                  <a:pt x="2331720" y="27432"/>
                </a:cubicBezTo>
                <a:cubicBezTo>
                  <a:pt x="2086214" y="-13364"/>
                  <a:pt x="1940429" y="7671"/>
                  <a:pt x="1783080" y="27432"/>
                </a:cubicBezTo>
                <a:cubicBezTo>
                  <a:pt x="1627531" y="55770"/>
                  <a:pt x="1435004" y="51326"/>
                  <a:pt x="1234440" y="27432"/>
                </a:cubicBezTo>
                <a:cubicBezTo>
                  <a:pt x="1052021" y="-14947"/>
                  <a:pt x="373724" y="-22139"/>
                  <a:pt x="0" y="27432"/>
                </a:cubicBezTo>
                <a:cubicBezTo>
                  <a:pt x="-395" y="23124"/>
                  <a:pt x="1121" y="8148"/>
                  <a:pt x="0" y="0"/>
                </a:cubicBezTo>
                <a:close/>
              </a:path>
              <a:path w="6858000" h="27432" stroke="0" extrusionOk="0">
                <a:moveTo>
                  <a:pt x="0" y="0"/>
                </a:moveTo>
                <a:cubicBezTo>
                  <a:pt x="171635" y="20479"/>
                  <a:pt x="431121" y="-17762"/>
                  <a:pt x="548640" y="0"/>
                </a:cubicBezTo>
                <a:cubicBezTo>
                  <a:pt x="665217" y="20623"/>
                  <a:pt x="864380" y="-2838"/>
                  <a:pt x="1028700" y="0"/>
                </a:cubicBezTo>
                <a:cubicBezTo>
                  <a:pt x="1171106" y="-8606"/>
                  <a:pt x="1312445" y="-8402"/>
                  <a:pt x="1577340" y="0"/>
                </a:cubicBezTo>
                <a:cubicBezTo>
                  <a:pt x="1809006" y="-1824"/>
                  <a:pt x="1967570" y="2591"/>
                  <a:pt x="2263140" y="0"/>
                </a:cubicBezTo>
                <a:cubicBezTo>
                  <a:pt x="2525447" y="-61641"/>
                  <a:pt x="2782066" y="4035"/>
                  <a:pt x="3017520" y="0"/>
                </a:cubicBezTo>
                <a:cubicBezTo>
                  <a:pt x="3232573" y="2304"/>
                  <a:pt x="3500210" y="27284"/>
                  <a:pt x="3840480" y="0"/>
                </a:cubicBezTo>
                <a:cubicBezTo>
                  <a:pt x="4188906" y="-20359"/>
                  <a:pt x="4311113" y="45959"/>
                  <a:pt x="4663440" y="0"/>
                </a:cubicBezTo>
                <a:cubicBezTo>
                  <a:pt x="5004465" y="-19316"/>
                  <a:pt x="5067034" y="-16026"/>
                  <a:pt x="5280660" y="0"/>
                </a:cubicBezTo>
                <a:cubicBezTo>
                  <a:pt x="5499784" y="5426"/>
                  <a:pt x="5652207" y="-1276"/>
                  <a:pt x="6035040" y="0"/>
                </a:cubicBezTo>
                <a:cubicBezTo>
                  <a:pt x="6398933" y="19980"/>
                  <a:pt x="6466341" y="13228"/>
                  <a:pt x="6858000" y="0"/>
                </a:cubicBezTo>
                <a:cubicBezTo>
                  <a:pt x="6858263" y="13525"/>
                  <a:pt x="6858668" y="14381"/>
                  <a:pt x="6858000" y="27432"/>
                </a:cubicBezTo>
                <a:cubicBezTo>
                  <a:pt x="6565444" y="42173"/>
                  <a:pt x="6479350" y="52511"/>
                  <a:pt x="6172200" y="27432"/>
                </a:cubicBezTo>
                <a:cubicBezTo>
                  <a:pt x="5867074" y="23171"/>
                  <a:pt x="5662720" y="38203"/>
                  <a:pt x="5417820" y="27432"/>
                </a:cubicBezTo>
                <a:cubicBezTo>
                  <a:pt x="5177199" y="39548"/>
                  <a:pt x="4951617" y="66321"/>
                  <a:pt x="4800600" y="27432"/>
                </a:cubicBezTo>
                <a:cubicBezTo>
                  <a:pt x="4670134" y="16653"/>
                  <a:pt x="4420166" y="25370"/>
                  <a:pt x="4183380" y="27432"/>
                </a:cubicBezTo>
                <a:cubicBezTo>
                  <a:pt x="3983551" y="57790"/>
                  <a:pt x="3692764" y="-5716"/>
                  <a:pt x="3360420" y="27432"/>
                </a:cubicBezTo>
                <a:cubicBezTo>
                  <a:pt x="3039587" y="-8927"/>
                  <a:pt x="3083493" y="11340"/>
                  <a:pt x="2811780" y="27432"/>
                </a:cubicBezTo>
                <a:cubicBezTo>
                  <a:pt x="2549245" y="36227"/>
                  <a:pt x="2212305" y="35233"/>
                  <a:pt x="2057400" y="27432"/>
                </a:cubicBezTo>
                <a:cubicBezTo>
                  <a:pt x="1884639" y="-4885"/>
                  <a:pt x="1685722" y="35689"/>
                  <a:pt x="1577340" y="27432"/>
                </a:cubicBezTo>
                <a:cubicBezTo>
                  <a:pt x="1435018" y="-16089"/>
                  <a:pt x="1212801" y="50461"/>
                  <a:pt x="891540" y="27432"/>
                </a:cubicBezTo>
                <a:cubicBezTo>
                  <a:pt x="574378" y="70915"/>
                  <a:pt x="334882" y="44376"/>
                  <a:pt x="0" y="27432"/>
                </a:cubicBezTo>
                <a:cubicBezTo>
                  <a:pt x="171" y="21236"/>
                  <a:pt x="1539" y="7034"/>
                  <a:pt x="0" y="0"/>
                </a:cubicBezTo>
                <a:close/>
              </a:path>
              <a:path w="6858000" h="27432" fill="none" stroke="0" extrusionOk="0">
                <a:moveTo>
                  <a:pt x="0" y="0"/>
                </a:moveTo>
                <a:cubicBezTo>
                  <a:pt x="183102" y="-15127"/>
                  <a:pt x="445309" y="-3381"/>
                  <a:pt x="685800" y="0"/>
                </a:cubicBezTo>
                <a:cubicBezTo>
                  <a:pt x="900027" y="-5019"/>
                  <a:pt x="1056273" y="9063"/>
                  <a:pt x="1440180" y="0"/>
                </a:cubicBezTo>
                <a:cubicBezTo>
                  <a:pt x="1806996" y="434"/>
                  <a:pt x="1800066" y="26664"/>
                  <a:pt x="2057400" y="0"/>
                </a:cubicBezTo>
                <a:cubicBezTo>
                  <a:pt x="2322748" y="-14506"/>
                  <a:pt x="2450779" y="19160"/>
                  <a:pt x="2606040" y="0"/>
                </a:cubicBezTo>
                <a:cubicBezTo>
                  <a:pt x="2777476" y="-10894"/>
                  <a:pt x="3028604" y="-32641"/>
                  <a:pt x="3154680" y="0"/>
                </a:cubicBezTo>
                <a:cubicBezTo>
                  <a:pt x="3268523" y="-21506"/>
                  <a:pt x="3400935" y="16939"/>
                  <a:pt x="3634740" y="0"/>
                </a:cubicBezTo>
                <a:cubicBezTo>
                  <a:pt x="3914823" y="10656"/>
                  <a:pt x="4078506" y="21082"/>
                  <a:pt x="4457700" y="0"/>
                </a:cubicBezTo>
                <a:cubicBezTo>
                  <a:pt x="4792777" y="-47490"/>
                  <a:pt x="4898247" y="-54792"/>
                  <a:pt x="5280660" y="0"/>
                </a:cubicBezTo>
                <a:cubicBezTo>
                  <a:pt x="5685084" y="10186"/>
                  <a:pt x="5833985" y="-43127"/>
                  <a:pt x="6103620" y="0"/>
                </a:cubicBezTo>
                <a:cubicBezTo>
                  <a:pt x="6355034" y="17874"/>
                  <a:pt x="6533790" y="17369"/>
                  <a:pt x="6858000" y="0"/>
                </a:cubicBezTo>
                <a:cubicBezTo>
                  <a:pt x="6860192" y="13041"/>
                  <a:pt x="6855696" y="19728"/>
                  <a:pt x="6858000" y="27432"/>
                </a:cubicBezTo>
                <a:cubicBezTo>
                  <a:pt x="6660130" y="18010"/>
                  <a:pt x="6312929" y="34262"/>
                  <a:pt x="6172200" y="27432"/>
                </a:cubicBezTo>
                <a:cubicBezTo>
                  <a:pt x="6006178" y="47654"/>
                  <a:pt x="5596263" y="73576"/>
                  <a:pt x="5417820" y="27432"/>
                </a:cubicBezTo>
                <a:cubicBezTo>
                  <a:pt x="5250282" y="-8859"/>
                  <a:pt x="5068051" y="12630"/>
                  <a:pt x="4937760" y="27432"/>
                </a:cubicBezTo>
                <a:cubicBezTo>
                  <a:pt x="4803848" y="2252"/>
                  <a:pt x="4612240" y="20365"/>
                  <a:pt x="4457700" y="27432"/>
                </a:cubicBezTo>
                <a:cubicBezTo>
                  <a:pt x="4304034" y="-15346"/>
                  <a:pt x="4147145" y="19544"/>
                  <a:pt x="3977640" y="27432"/>
                </a:cubicBezTo>
                <a:cubicBezTo>
                  <a:pt x="3785172" y="60065"/>
                  <a:pt x="3661274" y="-5975"/>
                  <a:pt x="3429000" y="27432"/>
                </a:cubicBezTo>
                <a:cubicBezTo>
                  <a:pt x="3177379" y="50847"/>
                  <a:pt x="3111281" y="10215"/>
                  <a:pt x="2880360" y="27432"/>
                </a:cubicBezTo>
                <a:cubicBezTo>
                  <a:pt x="2648116" y="19604"/>
                  <a:pt x="2587370" y="41621"/>
                  <a:pt x="2331720" y="27432"/>
                </a:cubicBezTo>
                <a:cubicBezTo>
                  <a:pt x="2069426" y="762"/>
                  <a:pt x="1914000" y="7783"/>
                  <a:pt x="1783080" y="27432"/>
                </a:cubicBezTo>
                <a:cubicBezTo>
                  <a:pt x="1668001" y="31398"/>
                  <a:pt x="1439358" y="-5871"/>
                  <a:pt x="1234440" y="27432"/>
                </a:cubicBezTo>
                <a:cubicBezTo>
                  <a:pt x="1089448" y="-39480"/>
                  <a:pt x="369721" y="379"/>
                  <a:pt x="0" y="27432"/>
                </a:cubicBezTo>
                <a:cubicBezTo>
                  <a:pt x="-1063" y="21428"/>
                  <a:pt x="-579" y="826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6858000"/>
                      <a:gd name="connsiteY0" fmla="*/ 0 h 27432"/>
                      <a:gd name="connsiteX1" fmla="*/ 685800 w 6858000"/>
                      <a:gd name="connsiteY1" fmla="*/ 0 h 27432"/>
                      <a:gd name="connsiteX2" fmla="*/ 1440180 w 6858000"/>
                      <a:gd name="connsiteY2" fmla="*/ 0 h 27432"/>
                      <a:gd name="connsiteX3" fmla="*/ 2057400 w 6858000"/>
                      <a:gd name="connsiteY3" fmla="*/ 0 h 27432"/>
                      <a:gd name="connsiteX4" fmla="*/ 2606040 w 6858000"/>
                      <a:gd name="connsiteY4" fmla="*/ 0 h 27432"/>
                      <a:gd name="connsiteX5" fmla="*/ 3154680 w 6858000"/>
                      <a:gd name="connsiteY5" fmla="*/ 0 h 27432"/>
                      <a:gd name="connsiteX6" fmla="*/ 3634740 w 6858000"/>
                      <a:gd name="connsiteY6" fmla="*/ 0 h 27432"/>
                      <a:gd name="connsiteX7" fmla="*/ 4457700 w 6858000"/>
                      <a:gd name="connsiteY7" fmla="*/ 0 h 27432"/>
                      <a:gd name="connsiteX8" fmla="*/ 5280660 w 6858000"/>
                      <a:gd name="connsiteY8" fmla="*/ 0 h 27432"/>
                      <a:gd name="connsiteX9" fmla="*/ 6103620 w 6858000"/>
                      <a:gd name="connsiteY9" fmla="*/ 0 h 27432"/>
                      <a:gd name="connsiteX10" fmla="*/ 6858000 w 6858000"/>
                      <a:gd name="connsiteY10" fmla="*/ 0 h 27432"/>
                      <a:gd name="connsiteX11" fmla="*/ 6858000 w 6858000"/>
                      <a:gd name="connsiteY11" fmla="*/ 27432 h 27432"/>
                      <a:gd name="connsiteX12" fmla="*/ 6172200 w 6858000"/>
                      <a:gd name="connsiteY12" fmla="*/ 27432 h 27432"/>
                      <a:gd name="connsiteX13" fmla="*/ 5417820 w 6858000"/>
                      <a:gd name="connsiteY13" fmla="*/ 27432 h 27432"/>
                      <a:gd name="connsiteX14" fmla="*/ 4937760 w 6858000"/>
                      <a:gd name="connsiteY14" fmla="*/ 27432 h 27432"/>
                      <a:gd name="connsiteX15" fmla="*/ 4457700 w 6858000"/>
                      <a:gd name="connsiteY15" fmla="*/ 27432 h 27432"/>
                      <a:gd name="connsiteX16" fmla="*/ 3977640 w 6858000"/>
                      <a:gd name="connsiteY16" fmla="*/ 27432 h 27432"/>
                      <a:gd name="connsiteX17" fmla="*/ 3429000 w 6858000"/>
                      <a:gd name="connsiteY17" fmla="*/ 27432 h 27432"/>
                      <a:gd name="connsiteX18" fmla="*/ 2880360 w 6858000"/>
                      <a:gd name="connsiteY18" fmla="*/ 27432 h 27432"/>
                      <a:gd name="connsiteX19" fmla="*/ 2331720 w 6858000"/>
                      <a:gd name="connsiteY19" fmla="*/ 27432 h 27432"/>
                      <a:gd name="connsiteX20" fmla="*/ 1783080 w 6858000"/>
                      <a:gd name="connsiteY20" fmla="*/ 27432 h 27432"/>
                      <a:gd name="connsiteX21" fmla="*/ 1234440 w 6858000"/>
                      <a:gd name="connsiteY21" fmla="*/ 27432 h 27432"/>
                      <a:gd name="connsiteX22" fmla="*/ 0 w 6858000"/>
                      <a:gd name="connsiteY22" fmla="*/ 27432 h 27432"/>
                      <a:gd name="connsiteX23" fmla="*/ 0 w 68580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0" h="27432" fill="none" extrusionOk="0">
                        <a:moveTo>
                          <a:pt x="0" y="0"/>
                        </a:moveTo>
                        <a:cubicBezTo>
                          <a:pt x="215590" y="-30068"/>
                          <a:pt x="451130" y="3342"/>
                          <a:pt x="685800" y="0"/>
                        </a:cubicBezTo>
                        <a:cubicBezTo>
                          <a:pt x="920470" y="-3342"/>
                          <a:pt x="1074689" y="-1124"/>
                          <a:pt x="1440180" y="0"/>
                        </a:cubicBezTo>
                        <a:cubicBezTo>
                          <a:pt x="1805671" y="1124"/>
                          <a:pt x="1804503" y="24385"/>
                          <a:pt x="2057400" y="0"/>
                        </a:cubicBezTo>
                        <a:cubicBezTo>
                          <a:pt x="2310297" y="-24385"/>
                          <a:pt x="2441267" y="14201"/>
                          <a:pt x="2606040" y="0"/>
                        </a:cubicBezTo>
                        <a:cubicBezTo>
                          <a:pt x="2770813" y="-14201"/>
                          <a:pt x="3030077" y="-8591"/>
                          <a:pt x="3154680" y="0"/>
                        </a:cubicBezTo>
                        <a:cubicBezTo>
                          <a:pt x="3279283" y="8591"/>
                          <a:pt x="3408730" y="2964"/>
                          <a:pt x="3634740" y="0"/>
                        </a:cubicBezTo>
                        <a:cubicBezTo>
                          <a:pt x="3860750" y="-2964"/>
                          <a:pt x="4113360" y="31645"/>
                          <a:pt x="4457700" y="0"/>
                        </a:cubicBezTo>
                        <a:cubicBezTo>
                          <a:pt x="4802040" y="-31645"/>
                          <a:pt x="4891056" y="-34232"/>
                          <a:pt x="5280660" y="0"/>
                        </a:cubicBezTo>
                        <a:cubicBezTo>
                          <a:pt x="5670264" y="34232"/>
                          <a:pt x="5850574" y="-30118"/>
                          <a:pt x="6103620" y="0"/>
                        </a:cubicBezTo>
                        <a:cubicBezTo>
                          <a:pt x="6356666" y="30118"/>
                          <a:pt x="6500548" y="26566"/>
                          <a:pt x="6858000" y="0"/>
                        </a:cubicBezTo>
                        <a:cubicBezTo>
                          <a:pt x="6858934" y="12270"/>
                          <a:pt x="6856937" y="20068"/>
                          <a:pt x="6858000" y="27432"/>
                        </a:cubicBezTo>
                        <a:cubicBezTo>
                          <a:pt x="6631559" y="18669"/>
                          <a:pt x="6328621" y="9880"/>
                          <a:pt x="6172200" y="27432"/>
                        </a:cubicBezTo>
                        <a:cubicBezTo>
                          <a:pt x="6015779" y="44984"/>
                          <a:pt x="5587593" y="50957"/>
                          <a:pt x="5417820" y="27432"/>
                        </a:cubicBezTo>
                        <a:cubicBezTo>
                          <a:pt x="5248047" y="3907"/>
                          <a:pt x="5064249" y="35470"/>
                          <a:pt x="4937760" y="27432"/>
                        </a:cubicBezTo>
                        <a:cubicBezTo>
                          <a:pt x="4811271" y="19394"/>
                          <a:pt x="4608241" y="38748"/>
                          <a:pt x="4457700" y="27432"/>
                        </a:cubicBezTo>
                        <a:cubicBezTo>
                          <a:pt x="4307159" y="16116"/>
                          <a:pt x="4159191" y="16480"/>
                          <a:pt x="3977640" y="27432"/>
                        </a:cubicBezTo>
                        <a:cubicBezTo>
                          <a:pt x="3796089" y="38384"/>
                          <a:pt x="3667146" y="13299"/>
                          <a:pt x="3429000" y="27432"/>
                        </a:cubicBezTo>
                        <a:cubicBezTo>
                          <a:pt x="3190854" y="41565"/>
                          <a:pt x="3107099" y="22812"/>
                          <a:pt x="2880360" y="27432"/>
                        </a:cubicBezTo>
                        <a:cubicBezTo>
                          <a:pt x="2653621" y="32052"/>
                          <a:pt x="2590509" y="47999"/>
                          <a:pt x="2331720" y="27432"/>
                        </a:cubicBezTo>
                        <a:cubicBezTo>
                          <a:pt x="2072931" y="6865"/>
                          <a:pt x="1918868" y="13213"/>
                          <a:pt x="1783080" y="27432"/>
                        </a:cubicBezTo>
                        <a:cubicBezTo>
                          <a:pt x="1647292" y="41651"/>
                          <a:pt x="1435571" y="28957"/>
                          <a:pt x="1234440" y="27432"/>
                        </a:cubicBezTo>
                        <a:cubicBezTo>
                          <a:pt x="1033309" y="25907"/>
                          <a:pt x="360779" y="-20159"/>
                          <a:pt x="0" y="27432"/>
                        </a:cubicBezTo>
                        <a:cubicBezTo>
                          <a:pt x="-1194" y="21937"/>
                          <a:pt x="1202" y="7917"/>
                          <a:pt x="0" y="0"/>
                        </a:cubicBezTo>
                        <a:close/>
                      </a:path>
                      <a:path w="6858000" h="27432" stroke="0" extrusionOk="0">
                        <a:moveTo>
                          <a:pt x="0" y="0"/>
                        </a:moveTo>
                        <a:cubicBezTo>
                          <a:pt x="199753" y="11129"/>
                          <a:pt x="427543" y="-24377"/>
                          <a:pt x="548640" y="0"/>
                        </a:cubicBezTo>
                        <a:cubicBezTo>
                          <a:pt x="669737" y="24377"/>
                          <a:pt x="858975" y="-6980"/>
                          <a:pt x="1028700" y="0"/>
                        </a:cubicBezTo>
                        <a:cubicBezTo>
                          <a:pt x="1198425" y="6980"/>
                          <a:pt x="1339223" y="9579"/>
                          <a:pt x="1577340" y="0"/>
                        </a:cubicBezTo>
                        <a:cubicBezTo>
                          <a:pt x="1815457" y="-9579"/>
                          <a:pt x="1981259" y="26161"/>
                          <a:pt x="2263140" y="0"/>
                        </a:cubicBezTo>
                        <a:cubicBezTo>
                          <a:pt x="2545021" y="-26161"/>
                          <a:pt x="2797354" y="3173"/>
                          <a:pt x="3017520" y="0"/>
                        </a:cubicBezTo>
                        <a:cubicBezTo>
                          <a:pt x="3237686" y="-3173"/>
                          <a:pt x="3502108" y="34170"/>
                          <a:pt x="3840480" y="0"/>
                        </a:cubicBezTo>
                        <a:cubicBezTo>
                          <a:pt x="4178852" y="-34170"/>
                          <a:pt x="4330073" y="24591"/>
                          <a:pt x="4663440" y="0"/>
                        </a:cubicBezTo>
                        <a:cubicBezTo>
                          <a:pt x="4996807" y="-24591"/>
                          <a:pt x="5064374" y="-9832"/>
                          <a:pt x="5280660" y="0"/>
                        </a:cubicBezTo>
                        <a:cubicBezTo>
                          <a:pt x="5496946" y="9832"/>
                          <a:pt x="5660598" y="-22499"/>
                          <a:pt x="6035040" y="0"/>
                        </a:cubicBezTo>
                        <a:cubicBezTo>
                          <a:pt x="6409482" y="22499"/>
                          <a:pt x="6465852" y="8665"/>
                          <a:pt x="6858000" y="0"/>
                        </a:cubicBezTo>
                        <a:cubicBezTo>
                          <a:pt x="6858316" y="13405"/>
                          <a:pt x="6858486" y="14360"/>
                          <a:pt x="6858000" y="27432"/>
                        </a:cubicBezTo>
                        <a:cubicBezTo>
                          <a:pt x="6561421" y="57414"/>
                          <a:pt x="6483029" y="41776"/>
                          <a:pt x="6172200" y="27432"/>
                        </a:cubicBezTo>
                        <a:cubicBezTo>
                          <a:pt x="5861371" y="13088"/>
                          <a:pt x="5665550" y="52650"/>
                          <a:pt x="5417820" y="27432"/>
                        </a:cubicBezTo>
                        <a:cubicBezTo>
                          <a:pt x="5170090" y="2214"/>
                          <a:pt x="4952853" y="56369"/>
                          <a:pt x="4800600" y="27432"/>
                        </a:cubicBezTo>
                        <a:cubicBezTo>
                          <a:pt x="4648347" y="-1505"/>
                          <a:pt x="4376162" y="9762"/>
                          <a:pt x="4183380" y="27432"/>
                        </a:cubicBezTo>
                        <a:cubicBezTo>
                          <a:pt x="3990598" y="45102"/>
                          <a:pt x="3680061" y="65071"/>
                          <a:pt x="3360420" y="27432"/>
                        </a:cubicBezTo>
                        <a:cubicBezTo>
                          <a:pt x="3040779" y="-10207"/>
                          <a:pt x="3085116" y="25176"/>
                          <a:pt x="2811780" y="27432"/>
                        </a:cubicBezTo>
                        <a:cubicBezTo>
                          <a:pt x="2538444" y="29688"/>
                          <a:pt x="2242657" y="48552"/>
                          <a:pt x="2057400" y="27432"/>
                        </a:cubicBezTo>
                        <a:cubicBezTo>
                          <a:pt x="1872143" y="6312"/>
                          <a:pt x="1686102" y="29937"/>
                          <a:pt x="1577340" y="27432"/>
                        </a:cubicBezTo>
                        <a:cubicBezTo>
                          <a:pt x="1468578" y="24927"/>
                          <a:pt x="1195030" y="38035"/>
                          <a:pt x="891540" y="27432"/>
                        </a:cubicBezTo>
                        <a:cubicBezTo>
                          <a:pt x="588050" y="16829"/>
                          <a:pt x="299230" y="-3970"/>
                          <a:pt x="0" y="27432"/>
                        </a:cubicBezTo>
                        <a:cubicBezTo>
                          <a:pt x="-116" y="21844"/>
                          <a:pt x="591" y="653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3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7FA"/>
        </a:solidFill>
        <a:effectLst/>
      </p:bgPr>
    </p:bg>
    <p:spTree>
      <p:nvGrpSpPr>
        <p:cNvPr id="1" name=""/>
        <p:cNvGrpSpPr/>
        <p:nvPr/>
      </p:nvGrpSpPr>
      <p:grpSpPr>
        <a:xfrm>
          <a:off x="0" y="0"/>
          <a:ext cx="0" cy="0"/>
          <a:chOff x="0" y="0"/>
          <a:chExt cx="0" cy="0"/>
        </a:xfrm>
      </p:grpSpPr>
      <p:sp>
        <p:nvSpPr>
          <p:cNvPr id="2" name="TextBox 2"/>
          <p:cNvSpPr txBox="1"/>
          <p:nvPr/>
        </p:nvSpPr>
        <p:spPr>
          <a:xfrm>
            <a:off x="1274804" y="3565570"/>
            <a:ext cx="6602852" cy="2226572"/>
          </a:xfrm>
          <a:prstGeom prst="rect">
            <a:avLst/>
          </a:prstGeom>
        </p:spPr>
        <p:txBody>
          <a:bodyPr lIns="0" tIns="0" rIns="0" bIns="0" rtlCol="0" anchor="t">
            <a:spAutoFit/>
          </a:bodyPr>
          <a:lstStyle/>
          <a:p>
            <a:pPr>
              <a:lnSpc>
                <a:spcPts val="9100"/>
              </a:lnSpc>
            </a:pPr>
            <a:r>
              <a:rPr lang="en-US" sz="7000" spc="210">
                <a:solidFill>
                  <a:srgbClr val="0927EB"/>
                </a:solidFill>
                <a:latin typeface="Tahoma" panose="020B0604030504040204" pitchFamily="34" charset="0"/>
                <a:ea typeface="Tahoma" panose="020B0604030504040204" pitchFamily="34" charset="0"/>
                <a:cs typeface="Tahoma" panose="020B0604030504040204" pitchFamily="34" charset="0"/>
              </a:rPr>
              <a:t>Today's Discussion</a:t>
            </a:r>
          </a:p>
        </p:txBody>
      </p:sp>
      <p:grpSp>
        <p:nvGrpSpPr>
          <p:cNvPr id="3" name="Group 3"/>
          <p:cNvGrpSpPr/>
          <p:nvPr/>
        </p:nvGrpSpPr>
        <p:grpSpPr>
          <a:xfrm>
            <a:off x="8754943" y="2323329"/>
            <a:ext cx="7173305" cy="5126876"/>
            <a:chOff x="0" y="-142875"/>
            <a:chExt cx="9564407" cy="6835835"/>
          </a:xfrm>
        </p:grpSpPr>
        <p:sp>
          <p:nvSpPr>
            <p:cNvPr id="4" name="TextBox 4"/>
            <p:cNvSpPr txBox="1"/>
            <p:nvPr/>
          </p:nvSpPr>
          <p:spPr>
            <a:xfrm>
              <a:off x="0" y="-142875"/>
              <a:ext cx="9564407" cy="761833"/>
            </a:xfrm>
            <a:prstGeom prst="rect">
              <a:avLst/>
            </a:prstGeom>
          </p:spPr>
          <p:txBody>
            <a:bodyPr lIns="0" tIns="0" rIns="0" bIns="0" rtlCol="0" anchor="t">
              <a:spAutoFit/>
            </a:bodyPr>
            <a:lstStyle/>
            <a:p>
              <a:pPr>
                <a:lnSpc>
                  <a:spcPts val="4940"/>
                </a:lnSpc>
              </a:pPr>
              <a:r>
                <a:rPr lang="en-US" sz="3800" spc="380">
                  <a:solidFill>
                    <a:srgbClr val="0927EB"/>
                  </a:solidFill>
                  <a:latin typeface="Tahoma" panose="020B0604030504040204" pitchFamily="34" charset="0"/>
                  <a:ea typeface="Tahoma" panose="020B0604030504040204" pitchFamily="34" charset="0"/>
                  <a:cs typeface="Tahoma" panose="020B0604030504040204" pitchFamily="34" charset="0"/>
                </a:rPr>
                <a:t>MAIN POINTS</a:t>
              </a:r>
            </a:p>
          </p:txBody>
        </p:sp>
        <p:sp>
          <p:nvSpPr>
            <p:cNvPr id="5" name="TextBox 5"/>
            <p:cNvSpPr txBox="1"/>
            <p:nvPr/>
          </p:nvSpPr>
          <p:spPr>
            <a:xfrm>
              <a:off x="0" y="1339910"/>
              <a:ext cx="9564407" cy="5353050"/>
            </a:xfrm>
            <a:prstGeom prst="rect">
              <a:avLst/>
            </a:prstGeom>
          </p:spPr>
          <p:txBody>
            <a:bodyPr lIns="0" tIns="0" rIns="0" bIns="0" rtlCol="0" anchor="t">
              <a:spAutoFit/>
            </a:bodyPr>
            <a:lstStyle/>
            <a:p>
              <a:pPr>
                <a:lnSpc>
                  <a:spcPts val="4500"/>
                </a:lnSpc>
              </a:pPr>
              <a:r>
                <a:rPr lang="en-US" sz="3000" spc="30">
                  <a:solidFill>
                    <a:srgbClr val="0927EB"/>
                  </a:solidFill>
                  <a:latin typeface="Tahoma" panose="020B0604030504040204" pitchFamily="34" charset="0"/>
                  <a:ea typeface="Tahoma" panose="020B0604030504040204" pitchFamily="34" charset="0"/>
                  <a:cs typeface="Tahoma" panose="020B0604030504040204" pitchFamily="34" charset="0"/>
                </a:rPr>
                <a:t>Introduction </a:t>
              </a:r>
            </a:p>
            <a:p>
              <a:pPr>
                <a:lnSpc>
                  <a:spcPts val="4500"/>
                </a:lnSpc>
              </a:pPr>
              <a:r>
                <a:rPr lang="en-US" sz="3000" spc="30">
                  <a:solidFill>
                    <a:srgbClr val="0927EB"/>
                  </a:solidFill>
                  <a:latin typeface="Tahoma" panose="020B0604030504040204" pitchFamily="34" charset="0"/>
                  <a:ea typeface="Tahoma" panose="020B0604030504040204" pitchFamily="34" charset="0"/>
                  <a:cs typeface="Tahoma" panose="020B0604030504040204" pitchFamily="34" charset="0"/>
                </a:rPr>
                <a:t>Paper Overview </a:t>
              </a:r>
            </a:p>
            <a:p>
              <a:pPr>
                <a:lnSpc>
                  <a:spcPts val="4500"/>
                </a:lnSpc>
              </a:pPr>
              <a:r>
                <a:rPr lang="en-US" sz="3000" spc="30">
                  <a:solidFill>
                    <a:srgbClr val="0927EB"/>
                  </a:solidFill>
                  <a:latin typeface="Tahoma" panose="020B0604030504040204" pitchFamily="34" charset="0"/>
                  <a:ea typeface="Tahoma" panose="020B0604030504040204" pitchFamily="34" charset="0"/>
                  <a:cs typeface="Tahoma" panose="020B0604030504040204" pitchFamily="34" charset="0"/>
                </a:rPr>
                <a:t>Problem</a:t>
              </a:r>
            </a:p>
            <a:p>
              <a:pPr>
                <a:lnSpc>
                  <a:spcPts val="4500"/>
                </a:lnSpc>
              </a:pPr>
              <a:r>
                <a:rPr lang="en-US" sz="3000" spc="30">
                  <a:solidFill>
                    <a:srgbClr val="0927EB"/>
                  </a:solidFill>
                  <a:latin typeface="Tahoma" panose="020B0604030504040204" pitchFamily="34" charset="0"/>
                  <a:ea typeface="Tahoma" panose="020B0604030504040204" pitchFamily="34" charset="0"/>
                  <a:cs typeface="Tahoma" panose="020B0604030504040204" pitchFamily="34" charset="0"/>
                </a:rPr>
                <a:t>Existing Protections </a:t>
              </a:r>
            </a:p>
            <a:p>
              <a:pPr>
                <a:lnSpc>
                  <a:spcPts val="4500"/>
                </a:lnSpc>
              </a:pPr>
              <a:r>
                <a:rPr lang="en-US" sz="3000" spc="30">
                  <a:solidFill>
                    <a:srgbClr val="0927EB"/>
                  </a:solidFill>
                  <a:latin typeface="Tahoma" panose="020B0604030504040204" pitchFamily="34" charset="0"/>
                  <a:ea typeface="Tahoma" panose="020B0604030504040204" pitchFamily="34" charset="0"/>
                  <a:cs typeface="Tahoma" panose="020B0604030504040204" pitchFamily="34" charset="0"/>
                </a:rPr>
                <a:t>New Paradigms </a:t>
              </a:r>
            </a:p>
            <a:p>
              <a:pPr>
                <a:lnSpc>
                  <a:spcPts val="4500"/>
                </a:lnSpc>
              </a:pPr>
              <a:r>
                <a:rPr lang="en-US" sz="3000" spc="30">
                  <a:solidFill>
                    <a:srgbClr val="0927EB"/>
                  </a:solidFill>
                  <a:latin typeface="Tahoma" panose="020B0604030504040204" pitchFamily="34" charset="0"/>
                  <a:ea typeface="Tahoma" panose="020B0604030504040204" pitchFamily="34" charset="0"/>
                  <a:cs typeface="Tahoma" panose="020B0604030504040204" pitchFamily="34" charset="0"/>
                </a:rPr>
                <a:t>Conclusion</a:t>
              </a:r>
            </a:p>
            <a:p>
              <a:pPr>
                <a:lnSpc>
                  <a:spcPts val="4500"/>
                </a:lnSpc>
              </a:pPr>
              <a:endParaRPr lang="en-US" sz="3000" spc="30">
                <a:solidFill>
                  <a:srgbClr val="0927EB"/>
                </a:solidFill>
                <a:latin typeface="Tahoma" panose="020B0604030504040204" pitchFamily="34" charset="0"/>
                <a:ea typeface="Tahoma" panose="020B0604030504040204" pitchFamily="34" charset="0"/>
                <a:cs typeface="Tahoma" panose="020B0604030504040204" pitchFamily="34" charset="0"/>
              </a:endParaRPr>
            </a:p>
          </p:txBody>
        </p:sp>
      </p:grpSp>
      <p:sp>
        <p:nvSpPr>
          <p:cNvPr id="6" name="AutoShape 6"/>
          <p:cNvSpPr/>
          <p:nvPr/>
        </p:nvSpPr>
        <p:spPr>
          <a:xfrm>
            <a:off x="17269422" y="-207277"/>
            <a:ext cx="1246758" cy="10701554"/>
          </a:xfrm>
          <a:prstGeom prst="rect">
            <a:avLst/>
          </a:prstGeom>
          <a:solidFill>
            <a:srgbClr val="646464"/>
          </a:solidFill>
        </p:spPr>
        <p:txBody>
          <a:bodyPr/>
          <a:lstStyle/>
          <a:p>
            <a:endParaRPr lang="en-CA">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2" name="TextBox 2"/>
          <p:cNvSpPr txBox="1"/>
          <p:nvPr/>
        </p:nvSpPr>
        <p:spPr>
          <a:xfrm rot="-5400000">
            <a:off x="-1362834" y="5860734"/>
            <a:ext cx="6241569" cy="571375"/>
          </a:xfrm>
          <a:prstGeom prst="rect">
            <a:avLst/>
          </a:prstGeom>
        </p:spPr>
        <p:txBody>
          <a:bodyPr lIns="0" tIns="0" rIns="0" bIns="0" rtlCol="0" anchor="t">
            <a:spAutoFit/>
          </a:bodyPr>
          <a:lstStyle/>
          <a:p>
            <a:pPr>
              <a:lnSpc>
                <a:spcPts val="4940"/>
              </a:lnSpc>
            </a:pPr>
            <a:r>
              <a:rPr lang="en-US" sz="3800" spc="380">
                <a:solidFill>
                  <a:srgbClr val="F3F7FA"/>
                </a:solidFill>
                <a:latin typeface="Tahoma" panose="020B0604030504040204" pitchFamily="34" charset="0"/>
                <a:ea typeface="Tahoma" panose="020B0604030504040204" pitchFamily="34" charset="0"/>
                <a:cs typeface="Tahoma" panose="020B0604030504040204" pitchFamily="34" charset="0"/>
              </a:rPr>
              <a:t>PAPER OVERVIEW</a:t>
            </a:r>
          </a:p>
        </p:txBody>
      </p:sp>
      <p:sp>
        <p:nvSpPr>
          <p:cNvPr id="3" name="TextBox 3"/>
          <p:cNvSpPr txBox="1"/>
          <p:nvPr/>
        </p:nvSpPr>
        <p:spPr>
          <a:xfrm>
            <a:off x="3255003" y="497842"/>
            <a:ext cx="14004297" cy="8760458"/>
          </a:xfrm>
          <a:prstGeom prst="rect">
            <a:avLst/>
          </a:prstGeom>
        </p:spPr>
        <p:txBody>
          <a:bodyPr lIns="0" tIns="0" rIns="0" bIns="0" rtlCol="0" anchor="t">
            <a:spAutoFit/>
          </a:bodyPr>
          <a:lstStyle/>
          <a:p>
            <a:pPr>
              <a:lnSpc>
                <a:spcPts val="4340"/>
              </a:lnSpc>
            </a:pPr>
            <a:r>
              <a:rPr lang="en-US" sz="3100" spc="31">
                <a:solidFill>
                  <a:srgbClr val="F3F7FA"/>
                </a:solidFill>
                <a:latin typeface="Tahoma" panose="020B0604030504040204" pitchFamily="34" charset="0"/>
                <a:ea typeface="Tahoma" panose="020B0604030504040204" pitchFamily="34" charset="0"/>
                <a:cs typeface="Tahoma" panose="020B0604030504040204" pitchFamily="34" charset="0"/>
              </a:rPr>
              <a:t>●The paper investigates </a:t>
            </a:r>
            <a:r>
              <a:rPr lang="en-US" sz="3100" b="1" spc="31">
                <a:solidFill>
                  <a:srgbClr val="F3F7FA"/>
                </a:solidFill>
                <a:latin typeface="Tahoma" panose="020B0604030504040204" pitchFamily="34" charset="0"/>
                <a:ea typeface="Tahoma" panose="020B0604030504040204" pitchFamily="34" charset="0"/>
                <a:cs typeface="Tahoma" panose="020B0604030504040204" pitchFamily="34" charset="0"/>
              </a:rPr>
              <a:t>backward-edge control-ﬂow hijacking </a:t>
            </a:r>
            <a:r>
              <a:rPr lang="en-US" sz="3100" spc="31">
                <a:solidFill>
                  <a:srgbClr val="F3F7FA"/>
                </a:solidFill>
                <a:latin typeface="Tahoma" panose="020B0604030504040204" pitchFamily="34" charset="0"/>
                <a:ea typeface="Tahoma" panose="020B0604030504040204" pitchFamily="34" charset="0"/>
                <a:cs typeface="Tahoma" panose="020B0604030504040204" pitchFamily="34" charset="0"/>
              </a:rPr>
              <a:t>in software exploitation, challenging the assumption that attackers need to directly manipulate return addresses.</a:t>
            </a:r>
          </a:p>
          <a:p>
            <a:pPr>
              <a:lnSpc>
                <a:spcPts val="4340"/>
              </a:lnSpc>
            </a:pPr>
            <a:endParaRPr lang="en-US" sz="3100" spc="31">
              <a:solidFill>
                <a:srgbClr val="F3F7FA"/>
              </a:solidFill>
              <a:latin typeface="Tahoma" panose="020B0604030504040204" pitchFamily="34" charset="0"/>
              <a:ea typeface="Tahoma" panose="020B0604030504040204" pitchFamily="34" charset="0"/>
              <a:cs typeface="Tahoma" panose="020B0604030504040204" pitchFamily="34" charset="0"/>
            </a:endParaRPr>
          </a:p>
          <a:p>
            <a:pPr>
              <a:lnSpc>
                <a:spcPts val="4340"/>
              </a:lnSpc>
            </a:pPr>
            <a:r>
              <a:rPr lang="en-US" sz="3100" spc="31">
                <a:solidFill>
                  <a:srgbClr val="F3F7FA"/>
                </a:solidFill>
                <a:latin typeface="Tahoma" panose="020B0604030504040204" pitchFamily="34" charset="0"/>
                <a:ea typeface="Tahoma" panose="020B0604030504040204" pitchFamily="34" charset="0"/>
                <a:cs typeface="Tahoma" panose="020B0604030504040204" pitchFamily="34" charset="0"/>
              </a:rPr>
              <a:t>● It introduces Catch Handler Oriented Programming (CHOP), exploiting stack corruption to divert execution to controlled catch handlers, enabling powerful primitives like arbitrary code execution.</a:t>
            </a:r>
          </a:p>
          <a:p>
            <a:pPr>
              <a:lnSpc>
                <a:spcPts val="4340"/>
              </a:lnSpc>
            </a:pPr>
            <a:endParaRPr lang="en-US" sz="3100" spc="31">
              <a:solidFill>
                <a:srgbClr val="F3F7FA"/>
              </a:solidFill>
              <a:latin typeface="Tahoma" panose="020B0604030504040204" pitchFamily="34" charset="0"/>
              <a:ea typeface="Tahoma" panose="020B0604030504040204" pitchFamily="34" charset="0"/>
              <a:cs typeface="Tahoma" panose="020B0604030504040204" pitchFamily="34" charset="0"/>
            </a:endParaRPr>
          </a:p>
          <a:p>
            <a:pPr>
              <a:lnSpc>
                <a:spcPts val="4340"/>
              </a:lnSpc>
            </a:pPr>
            <a:r>
              <a:rPr lang="en-US" sz="3100" spc="31">
                <a:solidFill>
                  <a:srgbClr val="F3F7FA"/>
                </a:solidFill>
                <a:latin typeface="Tahoma" panose="020B0604030504040204" pitchFamily="34" charset="0"/>
                <a:ea typeface="Tahoma" panose="020B0604030504040204" pitchFamily="34" charset="0"/>
                <a:cs typeface="Tahoma" panose="020B0604030504040204" pitchFamily="34" charset="0"/>
              </a:rPr>
              <a:t>●The study demonstrates CHOP's applicability across platforms, surveys open-source packages to identify exploitable exception handlers, and concludes with proposed mitigations.</a:t>
            </a:r>
          </a:p>
          <a:p>
            <a:pPr>
              <a:lnSpc>
                <a:spcPts val="4340"/>
              </a:lnSpc>
            </a:pPr>
            <a:endParaRPr lang="en-US" sz="3100" spc="31">
              <a:solidFill>
                <a:srgbClr val="F3F7FA"/>
              </a:solidFill>
              <a:latin typeface="Tahoma" panose="020B0604030504040204" pitchFamily="34" charset="0"/>
              <a:ea typeface="Tahoma" panose="020B0604030504040204" pitchFamily="34" charset="0"/>
              <a:cs typeface="Tahoma" panose="020B0604030504040204" pitchFamily="34" charset="0"/>
            </a:endParaRPr>
          </a:p>
          <a:p>
            <a:pPr>
              <a:lnSpc>
                <a:spcPts val="4340"/>
              </a:lnSpc>
            </a:pPr>
            <a:r>
              <a:rPr lang="en-US" sz="3100" spc="31">
                <a:solidFill>
                  <a:srgbClr val="F3F7FA"/>
                </a:solidFill>
                <a:latin typeface="Tahoma" panose="020B0604030504040204" pitchFamily="34" charset="0"/>
                <a:ea typeface="Tahoma" panose="020B0604030504040204" pitchFamily="34" charset="0"/>
                <a:cs typeface="Tahoma" panose="020B0604030504040204" pitchFamily="34" charset="0"/>
              </a:rPr>
              <a:t>●This research uncovers novel attack opportunities, emphasizing the evolving landscape of control-ﬂow manipulation and the necessity for adaptive defense strategies.</a:t>
            </a:r>
          </a:p>
          <a:p>
            <a:pPr>
              <a:lnSpc>
                <a:spcPts val="4340"/>
              </a:lnSpc>
            </a:pPr>
            <a:endParaRPr lang="en-US" sz="3100" spc="31">
              <a:solidFill>
                <a:srgbClr val="F3F7FA"/>
              </a:solidFill>
              <a:latin typeface="Tahoma" panose="020B0604030504040204" pitchFamily="34" charset="0"/>
              <a:ea typeface="Tahoma" panose="020B0604030504040204" pitchFamily="34" charset="0"/>
              <a:cs typeface="Tahoma" panose="020B0604030504040204" pitchFamily="34" charset="0"/>
            </a:endParaRPr>
          </a:p>
        </p:txBody>
      </p:sp>
      <p:sp>
        <p:nvSpPr>
          <p:cNvPr id="4" name="Freeform 4"/>
          <p:cNvSpPr/>
          <p:nvPr/>
        </p:nvSpPr>
        <p:spPr>
          <a:xfrm>
            <a:off x="1028700" y="1020153"/>
            <a:ext cx="1601378" cy="1385192"/>
          </a:xfrm>
          <a:custGeom>
            <a:avLst/>
            <a:gdLst/>
            <a:ahLst/>
            <a:cxnLst/>
            <a:rect l="l" t="t" r="r" b="b"/>
            <a:pathLst>
              <a:path w="1601378" h="1385192">
                <a:moveTo>
                  <a:pt x="0" y="0"/>
                </a:moveTo>
                <a:lnTo>
                  <a:pt x="1601378" y="0"/>
                </a:lnTo>
                <a:lnTo>
                  <a:pt x="1601378" y="1385192"/>
                </a:lnTo>
                <a:lnTo>
                  <a:pt x="0" y="13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5" name="Freeform 5"/>
          <p:cNvSpPr/>
          <p:nvPr/>
        </p:nvSpPr>
        <p:spPr>
          <a:xfrm>
            <a:off x="1417737" y="1399894"/>
            <a:ext cx="823303" cy="625710"/>
          </a:xfrm>
          <a:custGeom>
            <a:avLst/>
            <a:gdLst/>
            <a:ahLst/>
            <a:cxnLst/>
            <a:rect l="l" t="t" r="r" b="b"/>
            <a:pathLst>
              <a:path w="823303" h="625710">
                <a:moveTo>
                  <a:pt x="0" y="0"/>
                </a:moveTo>
                <a:lnTo>
                  <a:pt x="823303" y="0"/>
                </a:lnTo>
                <a:lnTo>
                  <a:pt x="823303" y="625710"/>
                </a:lnTo>
                <a:lnTo>
                  <a:pt x="0" y="6257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2" name="TextBox 2"/>
          <p:cNvSpPr txBox="1"/>
          <p:nvPr/>
        </p:nvSpPr>
        <p:spPr>
          <a:xfrm>
            <a:off x="2763827" y="400716"/>
            <a:ext cx="11279829" cy="1330325"/>
          </a:xfrm>
          <a:prstGeom prst="rect">
            <a:avLst/>
          </a:prstGeom>
        </p:spPr>
        <p:txBody>
          <a:bodyPr lIns="0" tIns="0" rIns="0" bIns="0" rtlCol="0" anchor="t">
            <a:spAutoFit/>
          </a:bodyPr>
          <a:lstStyle/>
          <a:p>
            <a:pPr algn="r">
              <a:lnSpc>
                <a:spcPts val="9100"/>
              </a:lnSpc>
            </a:pPr>
            <a:r>
              <a:rPr lang="en-US" sz="7000" spc="210">
                <a:solidFill>
                  <a:srgbClr val="F3F7FA"/>
                </a:solidFill>
                <a:latin typeface="Cooper Hewitt 2 Bold"/>
              </a:rPr>
              <a:t>Exceptional Control Flow</a:t>
            </a:r>
          </a:p>
        </p:txBody>
      </p:sp>
      <p:grpSp>
        <p:nvGrpSpPr>
          <p:cNvPr id="3" name="Group 3"/>
          <p:cNvGrpSpPr/>
          <p:nvPr/>
        </p:nvGrpSpPr>
        <p:grpSpPr>
          <a:xfrm>
            <a:off x="897464" y="1065878"/>
            <a:ext cx="15890245" cy="6601115"/>
            <a:chOff x="0" y="0"/>
            <a:chExt cx="21186994" cy="8801487"/>
          </a:xfrm>
        </p:grpSpPr>
        <p:sp>
          <p:nvSpPr>
            <p:cNvPr id="4" name="TextBox 4"/>
            <p:cNvSpPr txBox="1"/>
            <p:nvPr/>
          </p:nvSpPr>
          <p:spPr>
            <a:xfrm>
              <a:off x="0" y="-142875"/>
              <a:ext cx="21153709" cy="904028"/>
            </a:xfrm>
            <a:prstGeom prst="rect">
              <a:avLst/>
            </a:prstGeom>
          </p:spPr>
          <p:txBody>
            <a:bodyPr lIns="0" tIns="0" rIns="0" bIns="0" rtlCol="0" anchor="t">
              <a:spAutoFit/>
            </a:bodyPr>
            <a:lstStyle/>
            <a:p>
              <a:pPr>
                <a:lnSpc>
                  <a:spcPts val="4940"/>
                </a:lnSpc>
              </a:pPr>
              <a:endParaRPr/>
            </a:p>
          </p:txBody>
        </p:sp>
        <p:sp>
          <p:nvSpPr>
            <p:cNvPr id="5" name="TextBox 5"/>
            <p:cNvSpPr txBox="1"/>
            <p:nvPr/>
          </p:nvSpPr>
          <p:spPr>
            <a:xfrm>
              <a:off x="33285" y="1162437"/>
              <a:ext cx="21153709" cy="7639050"/>
            </a:xfrm>
            <a:prstGeom prst="rect">
              <a:avLst/>
            </a:prstGeom>
          </p:spPr>
          <p:txBody>
            <a:bodyPr lIns="0" tIns="0" rIns="0" bIns="0" rtlCol="0" anchor="t">
              <a:spAutoFit/>
            </a:bodyPr>
            <a:lstStyle/>
            <a:p>
              <a:pPr>
                <a:lnSpc>
                  <a:spcPts val="4500"/>
                </a:lnSpc>
              </a:pPr>
              <a:r>
                <a:rPr lang="en-US" sz="3000" spc="30">
                  <a:solidFill>
                    <a:srgbClr val="F3F7FA"/>
                  </a:solidFill>
                  <a:latin typeface="Cooper Hewitt 2"/>
                  <a:ea typeface="Cooper Hewitt 2"/>
                </a:rPr>
                <a:t>●Exceptional control ﬂow is a concept in computer science and programming that refers to the path a program takes in response to unexpected or exceptional events.</a:t>
              </a:r>
            </a:p>
            <a:p>
              <a:pPr>
                <a:lnSpc>
                  <a:spcPts val="4500"/>
                </a:lnSpc>
              </a:pPr>
              <a:endParaRPr lang="en-US" sz="3000" spc="30">
                <a:solidFill>
                  <a:srgbClr val="F3F7FA"/>
                </a:solidFill>
                <a:latin typeface="Cooper Hewitt 2"/>
                <a:ea typeface="Cooper Hewitt 2"/>
              </a:endParaRPr>
            </a:p>
            <a:p>
              <a:pPr>
                <a:lnSpc>
                  <a:spcPts val="4500"/>
                </a:lnSpc>
              </a:pPr>
              <a:r>
                <a:rPr lang="en-US" sz="3000" spc="30">
                  <a:solidFill>
                    <a:srgbClr val="F3F7FA"/>
                  </a:solidFill>
                  <a:latin typeface="Cooper Hewitt 2"/>
                  <a:ea typeface="Cooper Hewitt 2"/>
                </a:rPr>
                <a:t>●Unlike the normal control ﬂow, where a program executes sequentially or jumps to a speciﬁed section due to loops or conditions, exceptional control ﬂow is triggered by events such as errors, exceptions, or external interrupts.</a:t>
              </a:r>
            </a:p>
            <a:p>
              <a:pPr>
                <a:lnSpc>
                  <a:spcPts val="4500"/>
                </a:lnSpc>
              </a:pPr>
              <a:endParaRPr lang="en-US" sz="3000" spc="30">
                <a:solidFill>
                  <a:srgbClr val="F3F7FA"/>
                </a:solidFill>
                <a:latin typeface="Cooper Hewitt 2"/>
                <a:ea typeface="Cooper Hewitt 2"/>
              </a:endParaRPr>
            </a:p>
            <a:p>
              <a:pPr>
                <a:lnSpc>
                  <a:spcPts val="4500"/>
                </a:lnSpc>
              </a:pPr>
              <a:r>
                <a:rPr lang="en-US" sz="3000" spc="30">
                  <a:solidFill>
                    <a:srgbClr val="F3F7FA"/>
                  </a:solidFill>
                  <a:latin typeface="Cooper Hewitt 2"/>
                  <a:ea typeface="Cooper Hewitt 2"/>
                </a:rPr>
                <a:t>●For instance, consider a program that reads a ﬁle. If the ﬁle doesn't exist, instead of crashing, the program might take an exceptional control ﬂow to handle this error, perhaps by displaying an error message to the user.</a:t>
              </a:r>
            </a:p>
          </p:txBody>
        </p:sp>
      </p:grpSp>
      <p:pic>
        <p:nvPicPr>
          <p:cNvPr id="1026" name="Picture 2" descr="Exception Handling in Java | A Beginners Guide to Java Exceptions">
            <a:extLst>
              <a:ext uri="{FF2B5EF4-FFF2-40B4-BE49-F238E27FC236}">
                <a16:creationId xmlns:a16="http://schemas.microsoft.com/office/drawing/2014/main" id="{6F7AF0F0-2133-EE5E-2846-8912B83AF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6972300"/>
            <a:ext cx="9597814" cy="3580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2" name="TextBox 2"/>
          <p:cNvSpPr txBox="1"/>
          <p:nvPr/>
        </p:nvSpPr>
        <p:spPr>
          <a:xfrm>
            <a:off x="490581" y="406509"/>
            <a:ext cx="16306800" cy="1123834"/>
          </a:xfrm>
          <a:prstGeom prst="rect">
            <a:avLst/>
          </a:prstGeom>
        </p:spPr>
        <p:txBody>
          <a:bodyPr wrap="square" lIns="0" tIns="0" rIns="0" bIns="0" rtlCol="0" anchor="t">
            <a:spAutoFit/>
          </a:bodyPr>
          <a:lstStyle/>
          <a:p>
            <a:pPr algn="r">
              <a:lnSpc>
                <a:spcPts val="9100"/>
              </a:lnSpc>
            </a:pPr>
            <a:r>
              <a:rPr lang="en-US" sz="7000" spc="210">
                <a:solidFill>
                  <a:srgbClr val="F3F7FA"/>
                </a:solidFill>
                <a:latin typeface="Cooper Hewitt 2 Bold"/>
              </a:rPr>
              <a:t>Example of Exceptional Control Flow</a:t>
            </a:r>
          </a:p>
        </p:txBody>
      </p:sp>
      <p:sp>
        <p:nvSpPr>
          <p:cNvPr id="4" name="TextBox 4"/>
          <p:cNvSpPr txBox="1"/>
          <p:nvPr/>
        </p:nvSpPr>
        <p:spPr>
          <a:xfrm>
            <a:off x="897464" y="958722"/>
            <a:ext cx="15865281" cy="678021"/>
          </a:xfrm>
          <a:prstGeom prst="rect">
            <a:avLst/>
          </a:prstGeom>
        </p:spPr>
        <p:txBody>
          <a:bodyPr lIns="0" tIns="0" rIns="0" bIns="0" rtlCol="0" anchor="t">
            <a:spAutoFit/>
          </a:bodyPr>
          <a:lstStyle/>
          <a:p>
            <a:pPr>
              <a:lnSpc>
                <a:spcPts val="4940"/>
              </a:lnSpc>
            </a:pPr>
            <a:endParaRPr/>
          </a:p>
        </p:txBody>
      </p:sp>
      <p:pic>
        <p:nvPicPr>
          <p:cNvPr id="6" name="Picture 5">
            <a:extLst>
              <a:ext uri="{FF2B5EF4-FFF2-40B4-BE49-F238E27FC236}">
                <a16:creationId xmlns:a16="http://schemas.microsoft.com/office/drawing/2014/main" id="{850B44D5-9335-EE79-0B94-BD02961F328F}"/>
              </a:ext>
            </a:extLst>
          </p:cNvPr>
          <p:cNvPicPr>
            <a:picLocks noChangeAspect="1"/>
          </p:cNvPicPr>
          <p:nvPr/>
        </p:nvPicPr>
        <p:blipFill>
          <a:blip r:embed="rId3"/>
          <a:stretch>
            <a:fillRect/>
          </a:stretch>
        </p:blipFill>
        <p:spPr>
          <a:xfrm>
            <a:off x="10701381" y="1996786"/>
            <a:ext cx="6096000" cy="3442270"/>
          </a:xfrm>
          <a:prstGeom prst="rect">
            <a:avLst/>
          </a:prstGeom>
        </p:spPr>
      </p:pic>
      <p:pic>
        <p:nvPicPr>
          <p:cNvPr id="7" name="Picture 6">
            <a:extLst>
              <a:ext uri="{FF2B5EF4-FFF2-40B4-BE49-F238E27FC236}">
                <a16:creationId xmlns:a16="http://schemas.microsoft.com/office/drawing/2014/main" id="{0D58A2D9-54E1-2C2B-A5AC-440439390766}"/>
              </a:ext>
            </a:extLst>
          </p:cNvPr>
          <p:cNvPicPr>
            <a:picLocks noChangeAspect="1"/>
          </p:cNvPicPr>
          <p:nvPr/>
        </p:nvPicPr>
        <p:blipFill>
          <a:blip r:embed="rId4"/>
          <a:stretch>
            <a:fillRect/>
          </a:stretch>
        </p:blipFill>
        <p:spPr>
          <a:xfrm>
            <a:off x="1005073" y="1970809"/>
            <a:ext cx="9220672" cy="7772400"/>
          </a:xfrm>
          <a:prstGeom prst="rect">
            <a:avLst/>
          </a:prstGeom>
        </p:spPr>
      </p:pic>
      <p:pic>
        <p:nvPicPr>
          <p:cNvPr id="8" name="Picture 7">
            <a:extLst>
              <a:ext uri="{FF2B5EF4-FFF2-40B4-BE49-F238E27FC236}">
                <a16:creationId xmlns:a16="http://schemas.microsoft.com/office/drawing/2014/main" id="{C0B24001-DF1D-AEF5-80E5-AF197D46A303}"/>
              </a:ext>
            </a:extLst>
          </p:cNvPr>
          <p:cNvPicPr>
            <a:picLocks noChangeAspect="1"/>
          </p:cNvPicPr>
          <p:nvPr/>
        </p:nvPicPr>
        <p:blipFill>
          <a:blip r:embed="rId5"/>
          <a:stretch>
            <a:fillRect/>
          </a:stretch>
        </p:blipFill>
        <p:spPr>
          <a:xfrm>
            <a:off x="10673672" y="6894801"/>
            <a:ext cx="6089073" cy="2790825"/>
          </a:xfrm>
          <a:prstGeom prst="rect">
            <a:avLst/>
          </a:prstGeom>
        </p:spPr>
      </p:pic>
    </p:spTree>
    <p:extLst>
      <p:ext uri="{BB962C8B-B14F-4D97-AF65-F5344CB8AC3E}">
        <p14:creationId xmlns:p14="http://schemas.microsoft.com/office/powerpoint/2010/main" val="184502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grpSp>
        <p:nvGrpSpPr>
          <p:cNvPr id="2" name="Group 2"/>
          <p:cNvGrpSpPr/>
          <p:nvPr/>
        </p:nvGrpSpPr>
        <p:grpSpPr>
          <a:xfrm>
            <a:off x="13120369" y="-104775"/>
            <a:ext cx="5320031" cy="10496550"/>
            <a:chOff x="0" y="0"/>
            <a:chExt cx="7093375" cy="13995400"/>
          </a:xfrm>
        </p:grpSpPr>
        <p:pic>
          <p:nvPicPr>
            <p:cNvPr id="3" name="Picture 3"/>
            <p:cNvPicPr>
              <a:picLocks noChangeAspect="1"/>
            </p:cNvPicPr>
            <p:nvPr/>
          </p:nvPicPr>
          <p:blipFill>
            <a:blip r:embed="rId3"/>
            <a:srcRect t="6950" b="6950"/>
            <a:stretch>
              <a:fillRect/>
            </a:stretch>
          </p:blipFill>
          <p:spPr>
            <a:xfrm>
              <a:off x="0" y="0"/>
              <a:ext cx="7093375" cy="4580467"/>
            </a:xfrm>
            <a:prstGeom prst="rect">
              <a:avLst/>
            </a:prstGeom>
          </p:spPr>
        </p:pic>
        <p:pic>
          <p:nvPicPr>
            <p:cNvPr id="4" name="Picture 4"/>
            <p:cNvPicPr>
              <a:picLocks noChangeAspect="1"/>
            </p:cNvPicPr>
            <p:nvPr/>
          </p:nvPicPr>
          <p:blipFill>
            <a:blip r:embed="rId4"/>
            <a:srcRect l="6423" r="6423"/>
            <a:stretch>
              <a:fillRect/>
            </a:stretch>
          </p:blipFill>
          <p:spPr>
            <a:xfrm>
              <a:off x="0" y="4707467"/>
              <a:ext cx="7093375" cy="4580467"/>
            </a:xfrm>
            <a:prstGeom prst="rect">
              <a:avLst/>
            </a:prstGeom>
          </p:spPr>
        </p:pic>
        <p:pic>
          <p:nvPicPr>
            <p:cNvPr id="5" name="Picture 5"/>
            <p:cNvPicPr>
              <a:picLocks noChangeAspect="1"/>
            </p:cNvPicPr>
            <p:nvPr/>
          </p:nvPicPr>
          <p:blipFill>
            <a:blip r:embed="rId5"/>
            <a:srcRect t="9608" b="9608"/>
            <a:stretch>
              <a:fillRect/>
            </a:stretch>
          </p:blipFill>
          <p:spPr>
            <a:xfrm>
              <a:off x="0" y="9414933"/>
              <a:ext cx="7093375" cy="4580467"/>
            </a:xfrm>
            <a:prstGeom prst="rect">
              <a:avLst/>
            </a:prstGeom>
          </p:spPr>
        </p:pic>
      </p:grpSp>
      <p:sp>
        <p:nvSpPr>
          <p:cNvPr id="6" name="AutoShape 6"/>
          <p:cNvSpPr/>
          <p:nvPr/>
        </p:nvSpPr>
        <p:spPr>
          <a:xfrm>
            <a:off x="-207277" y="-207277"/>
            <a:ext cx="4403253" cy="10663524"/>
          </a:xfrm>
          <a:prstGeom prst="rect">
            <a:avLst/>
          </a:prstGeom>
          <a:solidFill>
            <a:srgbClr val="F3F7FA"/>
          </a:solidFill>
        </p:spPr>
        <p:txBody>
          <a:bodyPr/>
          <a:lstStyle/>
          <a:p>
            <a:endParaRPr lang="en-CA"/>
          </a:p>
        </p:txBody>
      </p:sp>
      <p:sp>
        <p:nvSpPr>
          <p:cNvPr id="7" name="TextBox 7"/>
          <p:cNvSpPr txBox="1"/>
          <p:nvPr/>
        </p:nvSpPr>
        <p:spPr>
          <a:xfrm rot="-5400000">
            <a:off x="-2932331" y="3939970"/>
            <a:ext cx="9465577" cy="2076915"/>
          </a:xfrm>
          <a:prstGeom prst="rect">
            <a:avLst/>
          </a:prstGeom>
        </p:spPr>
        <p:txBody>
          <a:bodyPr wrap="square" lIns="0" tIns="0" rIns="0" bIns="0" rtlCol="0" anchor="t">
            <a:spAutoFit/>
          </a:bodyPr>
          <a:lstStyle/>
          <a:p>
            <a:pPr>
              <a:lnSpc>
                <a:spcPts val="8400"/>
              </a:lnSpc>
            </a:pPr>
            <a:r>
              <a:rPr lang="en-US" sz="5400" spc="60">
                <a:solidFill>
                  <a:srgbClr val="0927EB"/>
                </a:solidFill>
                <a:latin typeface="Cooper Hewitt 2"/>
              </a:rPr>
              <a:t>IMPORTANCE  OF  EXCEPTIONAL  CONTROL  FLOW</a:t>
            </a:r>
          </a:p>
        </p:txBody>
      </p:sp>
      <p:sp>
        <p:nvSpPr>
          <p:cNvPr id="8" name="TextBox 8"/>
          <p:cNvSpPr txBox="1"/>
          <p:nvPr/>
        </p:nvSpPr>
        <p:spPr>
          <a:xfrm>
            <a:off x="4852685" y="290418"/>
            <a:ext cx="7381219" cy="653019"/>
          </a:xfrm>
          <a:prstGeom prst="rect">
            <a:avLst/>
          </a:prstGeom>
        </p:spPr>
        <p:txBody>
          <a:bodyPr lIns="0" tIns="0" rIns="0" bIns="0" rtlCol="0" anchor="t">
            <a:spAutoFit/>
          </a:bodyPr>
          <a:lstStyle/>
          <a:p>
            <a:pPr>
              <a:lnSpc>
                <a:spcPts val="4449"/>
              </a:lnSpc>
            </a:pPr>
            <a:r>
              <a:rPr lang="en-US" sz="3422" spc="308">
                <a:solidFill>
                  <a:srgbClr val="F3F7FA"/>
                </a:solidFill>
                <a:latin typeface="Cooper Hewitt 2"/>
              </a:rPr>
              <a:t>ROBUSTNESS</a:t>
            </a:r>
          </a:p>
        </p:txBody>
      </p:sp>
      <p:sp>
        <p:nvSpPr>
          <p:cNvPr id="9" name="TextBox 9"/>
          <p:cNvSpPr txBox="1"/>
          <p:nvPr/>
        </p:nvSpPr>
        <p:spPr>
          <a:xfrm>
            <a:off x="4852685" y="876300"/>
            <a:ext cx="7381219" cy="1590876"/>
          </a:xfrm>
          <a:prstGeom prst="rect">
            <a:avLst/>
          </a:prstGeom>
        </p:spPr>
        <p:txBody>
          <a:bodyPr lIns="0" tIns="0" rIns="0" bIns="0" rtlCol="0" anchor="t">
            <a:spAutoFit/>
          </a:bodyPr>
          <a:lstStyle/>
          <a:p>
            <a:pPr>
              <a:lnSpc>
                <a:spcPts val="4045"/>
              </a:lnSpc>
            </a:pPr>
            <a:r>
              <a:rPr lang="en-US" sz="2696" spc="26">
                <a:solidFill>
                  <a:srgbClr val="F3F7FA"/>
                </a:solidFill>
                <a:latin typeface="Cooper Hewitt 2"/>
              </a:rPr>
              <a:t>It allows programs to handle unexpected situations gracefully without crashing. This is vital for software reliability.</a:t>
            </a:r>
          </a:p>
        </p:txBody>
      </p:sp>
      <p:sp>
        <p:nvSpPr>
          <p:cNvPr id="10" name="TextBox 10"/>
          <p:cNvSpPr txBox="1"/>
          <p:nvPr/>
        </p:nvSpPr>
        <p:spPr>
          <a:xfrm>
            <a:off x="4852685" y="3425500"/>
            <a:ext cx="7381219" cy="653019"/>
          </a:xfrm>
          <a:prstGeom prst="rect">
            <a:avLst/>
          </a:prstGeom>
        </p:spPr>
        <p:txBody>
          <a:bodyPr lIns="0" tIns="0" rIns="0" bIns="0" rtlCol="0" anchor="t">
            <a:spAutoFit/>
          </a:bodyPr>
          <a:lstStyle/>
          <a:p>
            <a:pPr>
              <a:lnSpc>
                <a:spcPts val="4449"/>
              </a:lnSpc>
            </a:pPr>
            <a:r>
              <a:rPr lang="en-US" sz="3422" spc="308">
                <a:solidFill>
                  <a:srgbClr val="F3F7FA"/>
                </a:solidFill>
                <a:latin typeface="Cooper Hewitt 2"/>
              </a:rPr>
              <a:t>USER EXPERIENCE</a:t>
            </a:r>
          </a:p>
        </p:txBody>
      </p:sp>
      <p:sp>
        <p:nvSpPr>
          <p:cNvPr id="11" name="TextBox 11"/>
          <p:cNvSpPr txBox="1"/>
          <p:nvPr/>
        </p:nvSpPr>
        <p:spPr>
          <a:xfrm>
            <a:off x="4852685" y="3926120"/>
            <a:ext cx="7381219" cy="2104617"/>
          </a:xfrm>
          <a:prstGeom prst="rect">
            <a:avLst/>
          </a:prstGeom>
        </p:spPr>
        <p:txBody>
          <a:bodyPr lIns="0" tIns="0" rIns="0" bIns="0" rtlCol="0" anchor="t">
            <a:spAutoFit/>
          </a:bodyPr>
          <a:lstStyle/>
          <a:p>
            <a:pPr>
              <a:lnSpc>
                <a:spcPts val="4045"/>
              </a:lnSpc>
            </a:pPr>
            <a:r>
              <a:rPr lang="en-US" sz="2696" spc="26">
                <a:solidFill>
                  <a:srgbClr val="F3F7FA"/>
                </a:solidFill>
                <a:latin typeface="Cooper Hewitt 2"/>
              </a:rPr>
              <a:t>By providing meaningful error messages or alternative actions when something goes wrong, users are not left in the dark about what happened.</a:t>
            </a:r>
          </a:p>
        </p:txBody>
      </p:sp>
      <p:sp>
        <p:nvSpPr>
          <p:cNvPr id="12" name="TextBox 12"/>
          <p:cNvSpPr txBox="1"/>
          <p:nvPr/>
        </p:nvSpPr>
        <p:spPr>
          <a:xfrm>
            <a:off x="4852685" y="6767568"/>
            <a:ext cx="7381219" cy="653019"/>
          </a:xfrm>
          <a:prstGeom prst="rect">
            <a:avLst/>
          </a:prstGeom>
        </p:spPr>
        <p:txBody>
          <a:bodyPr lIns="0" tIns="0" rIns="0" bIns="0" rtlCol="0" anchor="t">
            <a:spAutoFit/>
          </a:bodyPr>
          <a:lstStyle/>
          <a:p>
            <a:pPr>
              <a:lnSpc>
                <a:spcPts val="4449"/>
              </a:lnSpc>
            </a:pPr>
            <a:r>
              <a:rPr lang="en-US" sz="3422" spc="308">
                <a:solidFill>
                  <a:srgbClr val="F3F7FA"/>
                </a:solidFill>
                <a:latin typeface="Cooper Hewitt 2"/>
              </a:rPr>
              <a:t>SECURITY</a:t>
            </a:r>
          </a:p>
        </p:txBody>
      </p:sp>
      <p:sp>
        <p:nvSpPr>
          <p:cNvPr id="13" name="TextBox 13"/>
          <p:cNvSpPr txBox="1"/>
          <p:nvPr/>
        </p:nvSpPr>
        <p:spPr>
          <a:xfrm>
            <a:off x="4852685" y="7489681"/>
            <a:ext cx="7381219" cy="2104617"/>
          </a:xfrm>
          <a:prstGeom prst="rect">
            <a:avLst/>
          </a:prstGeom>
        </p:spPr>
        <p:txBody>
          <a:bodyPr lIns="0" tIns="0" rIns="0" bIns="0" rtlCol="0" anchor="t">
            <a:spAutoFit/>
          </a:bodyPr>
          <a:lstStyle/>
          <a:p>
            <a:pPr>
              <a:lnSpc>
                <a:spcPts val="4045"/>
              </a:lnSpc>
            </a:pPr>
            <a:r>
              <a:rPr lang="en-US" sz="2696" spc="26">
                <a:solidFill>
                  <a:srgbClr val="F3F7FA"/>
                </a:solidFill>
                <a:latin typeface="Cooper Hewitt 2"/>
              </a:rPr>
              <a:t>Proper exception handling can prevent potential security vulnerabilities. For instance, without proper error handling, a program might reveal sensitive information in its error messages.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5" name="Freeform 5"/>
          <p:cNvSpPr/>
          <p:nvPr/>
        </p:nvSpPr>
        <p:spPr>
          <a:xfrm>
            <a:off x="12118376" y="2652623"/>
            <a:ext cx="6169624" cy="5422396"/>
          </a:xfrm>
          <a:custGeom>
            <a:avLst/>
            <a:gdLst/>
            <a:ahLst/>
            <a:cxnLst/>
            <a:rect l="l" t="t" r="r" b="b"/>
            <a:pathLst>
              <a:path w="6169624" h="2467849">
                <a:moveTo>
                  <a:pt x="0" y="0"/>
                </a:moveTo>
                <a:lnTo>
                  <a:pt x="6169624" y="0"/>
                </a:lnTo>
                <a:lnTo>
                  <a:pt x="6169624" y="2467849"/>
                </a:lnTo>
                <a:lnTo>
                  <a:pt x="0" y="2467849"/>
                </a:lnTo>
                <a:lnTo>
                  <a:pt x="0" y="0"/>
                </a:lnTo>
                <a:close/>
              </a:path>
            </a:pathLst>
          </a:custGeom>
          <a:blipFill>
            <a:blip r:embed="rId3"/>
            <a:stretch>
              <a:fillRect/>
            </a:stretch>
          </a:blipFill>
        </p:spPr>
        <p:txBody>
          <a:bodyPr/>
          <a:lstStyle/>
          <a:p>
            <a:endParaRPr lang="en-CA"/>
          </a:p>
        </p:txBody>
      </p:sp>
      <p:grpSp>
        <p:nvGrpSpPr>
          <p:cNvPr id="6" name="Group 6"/>
          <p:cNvGrpSpPr/>
          <p:nvPr/>
        </p:nvGrpSpPr>
        <p:grpSpPr>
          <a:xfrm>
            <a:off x="511626" y="535679"/>
            <a:ext cx="10246752" cy="2266289"/>
            <a:chOff x="-230037" y="308215"/>
            <a:chExt cx="13662336" cy="3021718"/>
          </a:xfrm>
        </p:grpSpPr>
        <p:sp>
          <p:nvSpPr>
            <p:cNvPr id="7" name="TextBox 7"/>
            <p:cNvSpPr txBox="1"/>
            <p:nvPr/>
          </p:nvSpPr>
          <p:spPr>
            <a:xfrm>
              <a:off x="-230037" y="308215"/>
              <a:ext cx="13662333" cy="1301040"/>
            </a:xfrm>
            <a:prstGeom prst="rect">
              <a:avLst/>
            </a:prstGeom>
          </p:spPr>
          <p:txBody>
            <a:bodyPr lIns="0" tIns="0" rIns="0" bIns="0" rtlCol="0" anchor="t">
              <a:spAutoFit/>
            </a:bodyPr>
            <a:lstStyle/>
            <a:p>
              <a:pPr>
                <a:lnSpc>
                  <a:spcPts val="7906"/>
                </a:lnSpc>
              </a:pPr>
              <a:r>
                <a:rPr lang="en-US" sz="6081" spc="182">
                  <a:solidFill>
                    <a:srgbClr val="F3F7FA"/>
                  </a:solidFill>
                  <a:latin typeface="Cooper Hewitt 2"/>
                </a:rPr>
                <a:t>Protection Method</a:t>
              </a:r>
            </a:p>
          </p:txBody>
        </p:sp>
        <p:sp>
          <p:nvSpPr>
            <p:cNvPr id="8" name="TextBox 8"/>
            <p:cNvSpPr txBox="1"/>
            <p:nvPr/>
          </p:nvSpPr>
          <p:spPr>
            <a:xfrm>
              <a:off x="-230037" y="1827602"/>
              <a:ext cx="13662336" cy="1502331"/>
            </a:xfrm>
            <a:prstGeom prst="rect">
              <a:avLst/>
            </a:prstGeom>
          </p:spPr>
          <p:txBody>
            <a:bodyPr lIns="0" tIns="0" rIns="0" bIns="0" rtlCol="0" anchor="t">
              <a:spAutoFit/>
            </a:bodyPr>
            <a:lstStyle/>
            <a:p>
              <a:pPr>
                <a:lnSpc>
                  <a:spcPts val="4291"/>
                </a:lnSpc>
              </a:pPr>
              <a:r>
                <a:rPr lang="en-US" sz="3301" spc="330">
                  <a:solidFill>
                    <a:srgbClr val="F3F7FA"/>
                  </a:solidFill>
                  <a:latin typeface="Cooper Hewitt 2 Bold"/>
                </a:rPr>
                <a:t>1. STACK CANARIES OR SECURITY COOKIES:</a:t>
              </a:r>
            </a:p>
            <a:p>
              <a:pPr>
                <a:lnSpc>
                  <a:spcPts val="4291"/>
                </a:lnSpc>
              </a:pPr>
              <a:endParaRPr lang="en-US" sz="3301" spc="330">
                <a:solidFill>
                  <a:srgbClr val="F3F7FA"/>
                </a:solidFill>
                <a:latin typeface="Cooper Hewitt 2 Bold"/>
              </a:endParaRPr>
            </a:p>
          </p:txBody>
        </p:sp>
      </p:grpSp>
      <p:sp>
        <p:nvSpPr>
          <p:cNvPr id="9" name="TextBox 9"/>
          <p:cNvSpPr txBox="1"/>
          <p:nvPr/>
        </p:nvSpPr>
        <p:spPr>
          <a:xfrm>
            <a:off x="684154" y="2800350"/>
            <a:ext cx="11319517" cy="2265620"/>
          </a:xfrm>
          <a:prstGeom prst="rect">
            <a:avLst/>
          </a:prstGeom>
        </p:spPr>
        <p:txBody>
          <a:bodyPr wrap="square" lIns="0" tIns="0" rIns="0" bIns="0" rtlCol="0" anchor="t">
            <a:spAutoFit/>
          </a:bodyPr>
          <a:lstStyle/>
          <a:p>
            <a:pPr>
              <a:lnSpc>
                <a:spcPts val="4500"/>
              </a:lnSpc>
              <a:spcBef>
                <a:spcPct val="0"/>
              </a:spcBef>
            </a:pPr>
            <a:r>
              <a:rPr lang="en-US" sz="3000">
                <a:solidFill>
                  <a:srgbClr val="F3F7FA"/>
                </a:solidFill>
                <a:latin typeface="Segoe UI"/>
                <a:cs typeface="Segoe UI"/>
              </a:rPr>
              <a:t>Stack Canary is a protection method that adds a security check to detect buffer overflow attacks. It places a random value, called a canary, between the buffer and the return address. If the canary value is modified, an attack is detected.</a:t>
            </a:r>
          </a:p>
        </p:txBody>
      </p:sp>
      <p:sp>
        <p:nvSpPr>
          <p:cNvPr id="10" name="TextBox 9">
            <a:extLst>
              <a:ext uri="{FF2B5EF4-FFF2-40B4-BE49-F238E27FC236}">
                <a16:creationId xmlns:a16="http://schemas.microsoft.com/office/drawing/2014/main" id="{9067BB58-2F29-A5AB-C86A-A08A8E3DFD85}"/>
              </a:ext>
            </a:extLst>
          </p:cNvPr>
          <p:cNvSpPr txBox="1"/>
          <p:nvPr/>
        </p:nvSpPr>
        <p:spPr>
          <a:xfrm>
            <a:off x="677174" y="6122598"/>
            <a:ext cx="11412746" cy="1947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3F7FA"/>
                </a:solidFill>
                <a:latin typeface="Segoe UI"/>
                <a:cs typeface="Segoe UI"/>
              </a:rPr>
              <a:t>Why are they Important?</a:t>
            </a:r>
          </a:p>
          <a:p>
            <a:r>
              <a:rPr lang="en-US" sz="3000">
                <a:solidFill>
                  <a:srgbClr val="F3F7FA"/>
                </a:solidFill>
                <a:latin typeface="Segoe UI"/>
                <a:cs typeface="Segoe UI"/>
              </a:rPr>
              <a:t>Shadow attacks provide a robust mechanism against return-oriented programming i.e. ROP attacks, where attackers exploit existing code sequences in unintended ways.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5" name="Freeform 5"/>
          <p:cNvSpPr/>
          <p:nvPr/>
        </p:nvSpPr>
        <p:spPr>
          <a:xfrm>
            <a:off x="12800776" y="2286000"/>
            <a:ext cx="5249998" cy="5516908"/>
          </a:xfrm>
          <a:custGeom>
            <a:avLst/>
            <a:gdLst/>
            <a:ahLst/>
            <a:cxnLst/>
            <a:rect l="l" t="t" r="r" b="b"/>
            <a:pathLst>
              <a:path w="5249998" h="4740531">
                <a:moveTo>
                  <a:pt x="0" y="0"/>
                </a:moveTo>
                <a:lnTo>
                  <a:pt x="5249998" y="0"/>
                </a:lnTo>
                <a:lnTo>
                  <a:pt x="5249998" y="4740531"/>
                </a:lnTo>
                <a:lnTo>
                  <a:pt x="0" y="4740531"/>
                </a:lnTo>
                <a:lnTo>
                  <a:pt x="0" y="0"/>
                </a:lnTo>
                <a:close/>
              </a:path>
            </a:pathLst>
          </a:custGeom>
          <a:blipFill>
            <a:blip r:embed="rId3"/>
            <a:stretch>
              <a:fillRect/>
            </a:stretch>
          </a:blipFill>
        </p:spPr>
        <p:txBody>
          <a:bodyPr/>
          <a:lstStyle/>
          <a:p>
            <a:endParaRPr lang="en-CA"/>
          </a:p>
        </p:txBody>
      </p:sp>
      <p:grpSp>
        <p:nvGrpSpPr>
          <p:cNvPr id="6" name="Group 6"/>
          <p:cNvGrpSpPr/>
          <p:nvPr/>
        </p:nvGrpSpPr>
        <p:grpSpPr>
          <a:xfrm>
            <a:off x="446928" y="700356"/>
            <a:ext cx="10246752" cy="1705773"/>
            <a:chOff x="0" y="0"/>
            <a:chExt cx="13662336" cy="2274364"/>
          </a:xfrm>
        </p:grpSpPr>
        <p:sp>
          <p:nvSpPr>
            <p:cNvPr id="7" name="TextBox 7"/>
            <p:cNvSpPr txBox="1"/>
            <p:nvPr/>
          </p:nvSpPr>
          <p:spPr>
            <a:xfrm>
              <a:off x="0" y="-238125"/>
              <a:ext cx="13662333" cy="1470248"/>
            </a:xfrm>
            <a:prstGeom prst="rect">
              <a:avLst/>
            </a:prstGeom>
          </p:spPr>
          <p:txBody>
            <a:bodyPr lIns="0" tIns="0" rIns="0" bIns="0" rtlCol="0" anchor="t">
              <a:spAutoFit/>
            </a:bodyPr>
            <a:lstStyle/>
            <a:p>
              <a:pPr>
                <a:lnSpc>
                  <a:spcPts val="7906"/>
                </a:lnSpc>
              </a:pPr>
              <a:r>
                <a:rPr lang="en-US" sz="6081" spc="182">
                  <a:solidFill>
                    <a:srgbClr val="F3F7FA"/>
                  </a:solidFill>
                  <a:latin typeface="Cooper Hewitt 2"/>
                </a:rPr>
                <a:t>Protection Method</a:t>
              </a:r>
            </a:p>
          </p:txBody>
        </p:sp>
        <p:sp>
          <p:nvSpPr>
            <p:cNvPr id="8" name="TextBox 8"/>
            <p:cNvSpPr txBox="1"/>
            <p:nvPr/>
          </p:nvSpPr>
          <p:spPr>
            <a:xfrm>
              <a:off x="0" y="1482544"/>
              <a:ext cx="13662336" cy="791820"/>
            </a:xfrm>
            <a:prstGeom prst="rect">
              <a:avLst/>
            </a:prstGeom>
          </p:spPr>
          <p:txBody>
            <a:bodyPr lIns="0" tIns="0" rIns="0" bIns="0" rtlCol="0" anchor="t">
              <a:spAutoFit/>
            </a:bodyPr>
            <a:lstStyle/>
            <a:p>
              <a:pPr>
                <a:lnSpc>
                  <a:spcPts val="4291"/>
                </a:lnSpc>
              </a:pPr>
              <a:r>
                <a:rPr lang="en-US" sz="3301" spc="330">
                  <a:solidFill>
                    <a:srgbClr val="F3F7FA"/>
                  </a:solidFill>
                  <a:latin typeface="Cooper Hewitt 2 Bold"/>
                </a:rPr>
                <a:t>2. SHADOW STACKS:</a:t>
              </a:r>
            </a:p>
          </p:txBody>
        </p:sp>
      </p:grpSp>
      <p:sp>
        <p:nvSpPr>
          <p:cNvPr id="9" name="TextBox 9"/>
          <p:cNvSpPr txBox="1"/>
          <p:nvPr/>
        </p:nvSpPr>
        <p:spPr>
          <a:xfrm>
            <a:off x="1028700" y="2800350"/>
            <a:ext cx="11475049" cy="1688539"/>
          </a:xfrm>
          <a:prstGeom prst="rect">
            <a:avLst/>
          </a:prstGeom>
        </p:spPr>
        <p:txBody>
          <a:bodyPr wrap="square" lIns="0" tIns="0" rIns="0" bIns="0" rtlCol="0" anchor="t">
            <a:spAutoFit/>
          </a:bodyPr>
          <a:lstStyle/>
          <a:p>
            <a:pPr>
              <a:lnSpc>
                <a:spcPts val="4500"/>
              </a:lnSpc>
            </a:pPr>
            <a:r>
              <a:rPr lang="en-US" sz="3000">
                <a:solidFill>
                  <a:srgbClr val="F3F7FA"/>
                </a:solidFill>
                <a:latin typeface="Segoe UI"/>
                <a:cs typeface="Segoe UI"/>
              </a:rPr>
              <a:t>Shadow Stacks is a protection method that uses a separate stack to store return addresses. It prevents attackers from modifying the original stack and hijacking the control flow.</a:t>
            </a:r>
          </a:p>
        </p:txBody>
      </p:sp>
      <p:sp>
        <p:nvSpPr>
          <p:cNvPr id="10" name="TextBox 9">
            <a:extLst>
              <a:ext uri="{FF2B5EF4-FFF2-40B4-BE49-F238E27FC236}">
                <a16:creationId xmlns:a16="http://schemas.microsoft.com/office/drawing/2014/main" id="{4140E7A1-99EF-A2BC-FD8D-4E8CFFE02B9F}"/>
              </a:ext>
            </a:extLst>
          </p:cNvPr>
          <p:cNvSpPr txBox="1"/>
          <p:nvPr/>
        </p:nvSpPr>
        <p:spPr>
          <a:xfrm>
            <a:off x="1022230" y="5691277"/>
            <a:ext cx="11757803"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3F7FA"/>
                </a:solidFill>
                <a:latin typeface="Segoe UI"/>
                <a:cs typeface="Segoe UI"/>
              </a:rPr>
              <a:t>Why are they important?​</a:t>
            </a:r>
          </a:p>
          <a:p>
            <a:r>
              <a:rPr lang="en-US" sz="3000">
                <a:solidFill>
                  <a:srgbClr val="F3F7FA"/>
                </a:solidFill>
                <a:latin typeface="Segoe UI"/>
                <a:cs typeface="Segoe UI"/>
              </a:rPr>
              <a:t>Shadow stacks offer a straightforward and powerful way to identify stack-based buffer overflows, a prevalent method used in cyber-attacks.</a:t>
            </a:r>
          </a:p>
          <a:p>
            <a:r>
              <a:rPr lang="en-US" sz="3000">
                <a:solidFill>
                  <a:srgbClr val="F3F7FA"/>
                </a:solidFill>
                <a:latin typeface="Segoe UI"/>
                <a:cs typeface="Segoe UI"/>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46464"/>
        </a:solidFill>
        <a:effectLst/>
      </p:bgPr>
    </p:bg>
    <p:spTree>
      <p:nvGrpSpPr>
        <p:cNvPr id="1" name=""/>
        <p:cNvGrpSpPr/>
        <p:nvPr/>
      </p:nvGrpSpPr>
      <p:grpSpPr>
        <a:xfrm>
          <a:off x="0" y="0"/>
          <a:ext cx="0" cy="0"/>
          <a:chOff x="0" y="0"/>
          <a:chExt cx="0" cy="0"/>
        </a:xfrm>
      </p:grpSpPr>
      <p:sp>
        <p:nvSpPr>
          <p:cNvPr id="3" name="Freeform 3"/>
          <p:cNvSpPr/>
          <p:nvPr/>
        </p:nvSpPr>
        <p:spPr>
          <a:xfrm>
            <a:off x="10203378" y="1028700"/>
            <a:ext cx="7699090" cy="7307304"/>
          </a:xfrm>
          <a:custGeom>
            <a:avLst/>
            <a:gdLst/>
            <a:ahLst/>
            <a:cxnLst/>
            <a:rect l="l" t="t" r="r" b="b"/>
            <a:pathLst>
              <a:path w="5952241" h="7307304">
                <a:moveTo>
                  <a:pt x="0" y="0"/>
                </a:moveTo>
                <a:lnTo>
                  <a:pt x="5952241" y="0"/>
                </a:lnTo>
                <a:lnTo>
                  <a:pt x="5952241" y="7307304"/>
                </a:lnTo>
                <a:lnTo>
                  <a:pt x="0" y="7307304"/>
                </a:lnTo>
                <a:lnTo>
                  <a:pt x="0" y="0"/>
                </a:lnTo>
                <a:close/>
              </a:path>
            </a:pathLst>
          </a:custGeom>
          <a:blipFill>
            <a:blip r:embed="rId3"/>
            <a:stretch>
              <a:fillRect/>
            </a:stretch>
          </a:blipFill>
        </p:spPr>
        <p:txBody>
          <a:bodyPr/>
          <a:lstStyle/>
          <a:p>
            <a:endParaRPr lang="en-CA"/>
          </a:p>
        </p:txBody>
      </p:sp>
      <p:grpSp>
        <p:nvGrpSpPr>
          <p:cNvPr id="4" name="Group 4"/>
          <p:cNvGrpSpPr/>
          <p:nvPr/>
        </p:nvGrpSpPr>
        <p:grpSpPr>
          <a:xfrm>
            <a:off x="684154" y="392366"/>
            <a:ext cx="10246750" cy="7086890"/>
            <a:chOff x="0" y="-238125"/>
            <a:chExt cx="13662333" cy="9449182"/>
          </a:xfrm>
        </p:grpSpPr>
        <p:sp>
          <p:nvSpPr>
            <p:cNvPr id="5" name="TextBox 5"/>
            <p:cNvSpPr txBox="1"/>
            <p:nvPr/>
          </p:nvSpPr>
          <p:spPr>
            <a:xfrm>
              <a:off x="0" y="-238125"/>
              <a:ext cx="13662333" cy="1299586"/>
            </a:xfrm>
            <a:prstGeom prst="rect">
              <a:avLst/>
            </a:prstGeom>
          </p:spPr>
          <p:txBody>
            <a:bodyPr lIns="0" tIns="0" rIns="0" bIns="0" rtlCol="0" anchor="t">
              <a:spAutoFit/>
            </a:bodyPr>
            <a:lstStyle/>
            <a:p>
              <a:pPr>
                <a:lnSpc>
                  <a:spcPts val="7906"/>
                </a:lnSpc>
              </a:pPr>
              <a:r>
                <a:rPr lang="en-US" sz="6050" spc="182">
                  <a:solidFill>
                    <a:srgbClr val="F3F7FA"/>
                  </a:solidFill>
                  <a:latin typeface="Cooper Hewitt 2"/>
                </a:rPr>
                <a:t>CHOP Attacks</a:t>
              </a:r>
              <a:endParaRPr lang="en-US" sz="6081" spc="182" err="1">
                <a:solidFill>
                  <a:srgbClr val="F3F7FA"/>
                </a:solidFill>
                <a:latin typeface="Cooper Hewitt 2"/>
              </a:endParaRPr>
            </a:p>
          </p:txBody>
        </p:sp>
        <p:sp>
          <p:nvSpPr>
            <p:cNvPr id="6" name="TextBox 6"/>
            <p:cNvSpPr txBox="1"/>
            <p:nvPr/>
          </p:nvSpPr>
          <p:spPr>
            <a:xfrm>
              <a:off x="488832" y="2661487"/>
              <a:ext cx="12195848" cy="6549570"/>
            </a:xfrm>
            <a:prstGeom prst="rect">
              <a:avLst/>
            </a:prstGeom>
          </p:spPr>
          <p:txBody>
            <a:bodyPr wrap="square" lIns="0" tIns="0" rIns="0" bIns="0" rtlCol="0" anchor="t">
              <a:spAutoFit/>
            </a:bodyPr>
            <a:lstStyle/>
            <a:p>
              <a:pPr>
                <a:lnSpc>
                  <a:spcPts val="4291"/>
                </a:lnSpc>
              </a:pPr>
              <a:r>
                <a:rPr lang="en-GB" sz="3000">
                  <a:solidFill>
                    <a:srgbClr val="F3F7FA"/>
                  </a:solidFill>
                  <a:latin typeface="Segoe UI"/>
                  <a:cs typeface="Segoe UI"/>
                </a:rPr>
                <a:t>Catch Handler-Oriented Programming (CHOP) attacks represent a new threat by focusing on exploiting weaknesses in the exception-handling mechanism of programming languages. </a:t>
              </a:r>
              <a:endParaRPr lang="en-US" sz="3000">
                <a:solidFill>
                  <a:srgbClr val="F3F7FA"/>
                </a:solidFill>
                <a:latin typeface="Segoe UI"/>
                <a:cs typeface="Segoe UI"/>
              </a:endParaRPr>
            </a:p>
            <a:p>
              <a:pPr>
                <a:lnSpc>
                  <a:spcPts val="4291"/>
                </a:lnSpc>
              </a:pPr>
              <a:endParaRPr lang="en-GB" sz="3000">
                <a:solidFill>
                  <a:srgbClr val="F3F7FA"/>
                </a:solidFill>
                <a:latin typeface="Segoe UI"/>
                <a:cs typeface="Segoe UI"/>
              </a:endParaRPr>
            </a:p>
            <a:p>
              <a:pPr>
                <a:lnSpc>
                  <a:spcPts val="4291"/>
                </a:lnSpc>
              </a:pPr>
              <a:r>
                <a:rPr lang="en-GB" sz="3000">
                  <a:solidFill>
                    <a:srgbClr val="F3F7FA"/>
                  </a:solidFill>
                  <a:latin typeface="Segoe UI"/>
                  <a:cs typeface="Segoe UI"/>
                </a:rPr>
                <a:t>While exception-handling is meant to handle unforeseen situations in code, CHOP takes advantage of vulnerabilities in this system to carry out malicious actions.</a:t>
              </a:r>
              <a:endParaRPr lang="en-US" sz="3000">
                <a:solidFill>
                  <a:srgbClr val="F3F7FA"/>
                </a:solidFill>
                <a:latin typeface="Segoe UI"/>
                <a:cs typeface="Segoe UI"/>
              </a:endParaRPr>
            </a:p>
          </p:txBody>
        </p:sp>
      </p:grpSp>
      <p:sp>
        <p:nvSpPr>
          <p:cNvPr id="7" name="TextBox 7"/>
          <p:cNvSpPr txBox="1"/>
          <p:nvPr/>
        </p:nvSpPr>
        <p:spPr>
          <a:xfrm>
            <a:off x="10198282" y="8572500"/>
            <a:ext cx="7704185" cy="1116459"/>
          </a:xfrm>
          <a:prstGeom prst="rect">
            <a:avLst/>
          </a:prstGeom>
        </p:spPr>
        <p:txBody>
          <a:bodyPr wrap="square" lIns="0" tIns="0" rIns="0" bIns="0" rtlCol="0" anchor="t">
            <a:spAutoFit/>
          </a:bodyPr>
          <a:lstStyle/>
          <a:p>
            <a:pPr algn="ctr">
              <a:lnSpc>
                <a:spcPts val="4500"/>
              </a:lnSpc>
              <a:spcBef>
                <a:spcPct val="0"/>
              </a:spcBef>
            </a:pPr>
            <a:r>
              <a:rPr lang="en-US" sz="3000" spc="30">
                <a:solidFill>
                  <a:srgbClr val="F3F7FA"/>
                </a:solidFill>
                <a:latin typeface="Cooper Hewitt 2"/>
              </a:rPr>
              <a:t>The chop attack on </a:t>
            </a:r>
          </a:p>
          <a:p>
            <a:pPr algn="ctr">
              <a:lnSpc>
                <a:spcPts val="4500"/>
              </a:lnSpc>
              <a:spcBef>
                <a:spcPct val="0"/>
              </a:spcBef>
            </a:pPr>
            <a:r>
              <a:rPr lang="en-US" sz="3000" spc="30">
                <a:solidFill>
                  <a:srgbClr val="F3F7FA"/>
                </a:solidFill>
                <a:latin typeface="Cooper Hewitt 2"/>
              </a:rPr>
              <a:t>Wired Equivalency Privacy (WEP).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19</Slides>
  <Notes>19</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Networking Business Presentation</dc:title>
  <cp:revision>6</cp:revision>
  <dcterms:created xsi:type="dcterms:W3CDTF">2006-08-16T00:00:00Z</dcterms:created>
  <dcterms:modified xsi:type="dcterms:W3CDTF">2023-12-04T16:12:46Z</dcterms:modified>
  <dc:identifier>DAF1-3YcHrk</dc:identifier>
</cp:coreProperties>
</file>